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4"/>
    <p:sldMasterId id="2147483660" r:id="rId5"/>
  </p:sldMasterIdLst>
  <p:notesMasterIdLst>
    <p:notesMasterId r:id="rId48"/>
  </p:notesMasterIdLst>
  <p:sldIdLst>
    <p:sldId id="256" r:id="rId6"/>
    <p:sldId id="264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5" r:id="rId15"/>
    <p:sldId id="300" r:id="rId16"/>
    <p:sldId id="301" r:id="rId17"/>
    <p:sldId id="275" r:id="rId18"/>
    <p:sldId id="266" r:id="rId19"/>
    <p:sldId id="277" r:id="rId20"/>
    <p:sldId id="278" r:id="rId21"/>
    <p:sldId id="279" r:id="rId22"/>
    <p:sldId id="280" r:id="rId23"/>
    <p:sldId id="302" r:id="rId24"/>
    <p:sldId id="268" r:id="rId25"/>
    <p:sldId id="282" r:id="rId26"/>
    <p:sldId id="272" r:id="rId27"/>
    <p:sldId id="267" r:id="rId28"/>
    <p:sldId id="269" r:id="rId29"/>
    <p:sldId id="283" r:id="rId30"/>
    <p:sldId id="284" r:id="rId31"/>
    <p:sldId id="293" r:id="rId32"/>
    <p:sldId id="294" r:id="rId33"/>
    <p:sldId id="270" r:id="rId34"/>
    <p:sldId id="271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5" r:id="rId44"/>
    <p:sldId id="296" r:id="rId45"/>
    <p:sldId id="297" r:id="rId46"/>
    <p:sldId id="298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8E773A-E017-4298-BE2D-FE30BCDB35CF}" v="1128" dt="2025-04-08T18:04:50.525"/>
    <p1510:client id="{6FCB7FA0-687E-4D23-B3C9-EFD327311D12}" v="56" dt="2025-04-07T22:26:45.544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7D6194-B8CB-4B2C-85F7-E3914C3A81A5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77113-D4D2-46CE-BD80-0A1F9D597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2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877113-D4D2-46CE-BD80-0A1F9D5976A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654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Bluetooth being almost a industry standard played a major role in its selection</a:t>
            </a:r>
            <a:br>
              <a:rPr lang="en-US">
                <a:latin typeface="Calibri"/>
                <a:ea typeface="Calibri"/>
                <a:cs typeface="Calibri"/>
              </a:rPr>
            </a:br>
            <a:r>
              <a:rPr lang="en-US">
                <a:latin typeface="Calibri"/>
                <a:ea typeface="Calibri"/>
                <a:cs typeface="Calibri"/>
              </a:rPr>
              <a:t>Ease of use also(Dash cam and washing machine challenges/ needing to establish server like connection for data sharing)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Emphasize power consumption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877113-D4D2-46CE-BD80-0A1F9D5976A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74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4D866-373A-48F7-B1D8-B87FE7B247E7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428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0F6D6-2BCA-469E-A598-995392FC986B}" type="datetime1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61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8C71-50F6-4C5B-BB99-99166A7CD4D4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165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0BE73-A688-4FC4-B16C-9E13397C5473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9791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C766A-FE7F-4D6E-A794-D241D2C35AEC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938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CA21-A4B8-4CDA-A23D-99D46A146440}" type="datetime1">
              <a:rPr lang="en-US" smtClean="0"/>
              <a:t>4/8/2025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16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4FD86-E168-4424-BAD4-C0BC99D8C494}" type="datetime1">
              <a:rPr lang="en-US" smtClean="0"/>
              <a:t>4/8/2025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55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F5332-9ABC-471C-B187-3878F6C4A828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55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5E1DB-A201-45D5-817E-87D0E4814097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297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615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12539-C68D-4AFF-9410-B78F0B339BFF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233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32C1-DCFC-4DA8-9C42-7E8BD7EF97BF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658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ADF12-3773-424B-A3A9-23ED7BB7A709}" type="datetime1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471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B4DFF-9F58-4F7D-B811-768075707571}" type="datetime1">
              <a:rPr lang="en-US" smtClean="0"/>
              <a:t>4/8/2025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359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62C2-5F37-49E6-815E-839292E418CB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863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3959-1549-45EC-9822-517D0D282CDB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13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9EC8-927A-4F86-B359-15A33DAD52B2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524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680EC-F387-4C9B-8622-F5D20D7D4DD6}" type="datetime1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93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880CDC9-3E18-4600-A8D1-D662B0B1B1AB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677D9-EFB2-4FAB-BA12-A050F7C40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1612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03642F8-F4F5-4125-BEF9-26318FFDB7C9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0720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1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1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8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8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jpeg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3451F64-4343-C0F5-ADF1-7CD78FC7CF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129" y="136182"/>
            <a:ext cx="8825658" cy="1848059"/>
          </a:xfrm>
        </p:spPr>
        <p:txBody>
          <a:bodyPr/>
          <a:lstStyle/>
          <a:p>
            <a:r>
              <a:rPr lang="en-US" sz="5000"/>
              <a:t>S.W.A.N-U.S.A</a:t>
            </a:r>
            <a:br>
              <a:rPr lang="en-US"/>
            </a:br>
            <a:r>
              <a:rPr lang="en-US" sz="3200"/>
              <a:t>Smart Water Bottle with Nutritional Measurements using Spectroscopy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0BF929-B799-BD1A-F7F3-06B90F12C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88" y="136182"/>
            <a:ext cx="1866569" cy="17529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A9BC08-A369-35D8-D7B7-7E97D89FE06E}"/>
              </a:ext>
            </a:extLst>
          </p:cNvPr>
          <p:cNvSpPr txBox="1"/>
          <p:nvPr/>
        </p:nvSpPr>
        <p:spPr>
          <a:xfrm>
            <a:off x="401934" y="3244334"/>
            <a:ext cx="2355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Dominic Falvo (EE)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2550B-D19C-6CFE-C030-18883E5DF6E8}"/>
              </a:ext>
            </a:extLst>
          </p:cNvPr>
          <p:cNvSpPr txBox="1"/>
          <p:nvPr/>
        </p:nvSpPr>
        <p:spPr>
          <a:xfrm>
            <a:off x="3016725" y="2967335"/>
            <a:ext cx="2160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Gonzalo </a:t>
            </a:r>
          </a:p>
          <a:p>
            <a:pPr algn="ctr"/>
            <a:r>
              <a:rPr lang="en-US"/>
              <a:t>Gomez –Silva (EE)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129881-7EDC-C326-8B00-8CDD75586A33}"/>
              </a:ext>
            </a:extLst>
          </p:cNvPr>
          <p:cNvSpPr txBox="1"/>
          <p:nvPr/>
        </p:nvSpPr>
        <p:spPr>
          <a:xfrm>
            <a:off x="5531129" y="3244334"/>
            <a:ext cx="2300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Farris Thrower (PSE)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EDDA71-AFE6-A14E-FDCB-111CD582FB5F}"/>
              </a:ext>
            </a:extLst>
          </p:cNvPr>
          <p:cNvSpPr txBox="1"/>
          <p:nvPr/>
        </p:nvSpPr>
        <p:spPr>
          <a:xfrm>
            <a:off x="8185821" y="3244334"/>
            <a:ext cx="2482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err="1"/>
              <a:t>Rhami</a:t>
            </a:r>
            <a:r>
              <a:rPr lang="en-US"/>
              <a:t> Thrower (CS)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311168-13B8-4F9E-0838-9AC7B11B18E2}"/>
              </a:ext>
            </a:extLst>
          </p:cNvPr>
          <p:cNvSpPr txBox="1"/>
          <p:nvPr/>
        </p:nvSpPr>
        <p:spPr>
          <a:xfrm>
            <a:off x="8185821" y="3244334"/>
            <a:ext cx="2482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err="1"/>
              <a:t>Rhami</a:t>
            </a:r>
            <a:r>
              <a:rPr lang="en-US"/>
              <a:t> Thrower (CS)</a:t>
            </a:r>
          </a:p>
        </p:txBody>
      </p:sp>
      <p:pic>
        <p:nvPicPr>
          <p:cNvPr id="14" name="Picture 13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0A090D92-4DAC-3583-5D1D-E57D985368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01" y="3648365"/>
            <a:ext cx="2098245" cy="23306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B36F05-F483-74A3-1D63-BDCD251499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7240" y="3621929"/>
            <a:ext cx="1599364" cy="2367149"/>
          </a:xfrm>
          <a:prstGeom prst="rect">
            <a:avLst/>
          </a:prstGeom>
        </p:spPr>
      </p:pic>
      <p:pic>
        <p:nvPicPr>
          <p:cNvPr id="18" name="Picture 17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0606C756-AFEF-5AD3-5D9C-FEB588D35F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t="5806" r="28337" b="44658"/>
          <a:stretch/>
        </p:blipFill>
        <p:spPr>
          <a:xfrm>
            <a:off x="5918983" y="3648365"/>
            <a:ext cx="1655094" cy="2340713"/>
          </a:xfrm>
          <a:prstGeom prst="rect">
            <a:avLst/>
          </a:prstGeom>
        </p:spPr>
      </p:pic>
      <p:pic>
        <p:nvPicPr>
          <p:cNvPr id="19" name="Picture 18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FCA7FC07-26D6-9766-2A0E-B8E86D329B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9646" y="3646556"/>
            <a:ext cx="1760884" cy="2336801"/>
          </a:xfrm>
          <a:prstGeom prst="rect">
            <a:avLst/>
          </a:prstGeom>
        </p:spPr>
      </p:pic>
      <p:pic>
        <p:nvPicPr>
          <p:cNvPr id="28" name="Audio 27">
            <a:hlinkClick r:id="" action="ppaction://media"/>
            <a:extLst>
              <a:ext uri="{FF2B5EF4-FFF2-40B4-BE49-F238E27FC236}">
                <a16:creationId xmlns:a16="http://schemas.microsoft.com/office/drawing/2014/main" id="{6BB60184-AAC2-A408-9494-466F3927A0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9798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53"/>
    </mc:Choice>
    <mc:Fallback xmlns="">
      <p:transition spd="slow" advTm="170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552CC-709C-C2BB-7697-D95DB6197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Electrical Hardware Comparison &amp;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673B9-EEC4-1CBA-52E3-71A94FC76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1989693"/>
          </a:xfrm>
        </p:spPr>
        <p:txBody>
          <a:bodyPr/>
          <a:lstStyle/>
          <a:p>
            <a:r>
              <a:rPr lang="en-US"/>
              <a:t>MCU Comparison and Selection.</a:t>
            </a:r>
          </a:p>
          <a:p>
            <a:r>
              <a:rPr lang="en-US"/>
              <a:t>Touch sensor comparison and selection.</a:t>
            </a:r>
          </a:p>
          <a:p>
            <a:r>
              <a:rPr lang="en-US"/>
              <a:t>Water level sensor comparison and selection.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2160AA-FCE9-81E4-676F-0FFD96902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E3131409-7214-6B18-E027-3356508A2F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221" y="0"/>
            <a:ext cx="2098245" cy="2330686"/>
          </a:xfrm>
          <a:prstGeom prst="rect">
            <a:avLst/>
          </a:prstGeom>
        </p:spPr>
      </p:pic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BA2FFE96-EE0A-3CDE-311A-B4AAFC6E78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6160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01"/>
    </mc:Choice>
    <mc:Fallback xmlns="">
      <p:transition spd="slow" advTm="9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2169F-27DD-8A3F-905C-D729A24D0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D3B68-3DCD-C8E7-F259-6D2AFD02E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Microcontroller Comparisons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BE00-228C-6268-46ED-274CD81B4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714" y="1748141"/>
            <a:ext cx="8946541" cy="419548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Final Choice is the ESP-32-WROOM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Plenty of GPIO pins if we needed more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More than enough computing resources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Dual Core Processor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Operates at 3.3V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Bonus of built in touch sensor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One of the cheapest options</a:t>
            </a:r>
          </a:p>
          <a:p>
            <a:pPr marL="0" indent="0">
              <a:buNone/>
            </a:pPr>
            <a:endParaRPr lang="en-US"/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CECC63A2-97FB-7A11-F9E3-96D3B99D9E35}"/>
              </a:ext>
            </a:extLst>
          </p:cNvPr>
          <p:cNvGraphicFramePr>
            <a:graphicFrameLocks/>
          </p:cNvGraphicFramePr>
          <p:nvPr/>
        </p:nvGraphicFramePr>
        <p:xfrm>
          <a:off x="6096000" y="2097945"/>
          <a:ext cx="5453228" cy="438709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000071">
                  <a:extLst>
                    <a:ext uri="{9D8B030D-6E8A-4147-A177-3AD203B41FA5}">
                      <a16:colId xmlns:a16="http://schemas.microsoft.com/office/drawing/2014/main" val="1876977316"/>
                    </a:ext>
                  </a:extLst>
                </a:gridCol>
                <a:gridCol w="782691">
                  <a:extLst>
                    <a:ext uri="{9D8B030D-6E8A-4147-A177-3AD203B41FA5}">
                      <a16:colId xmlns:a16="http://schemas.microsoft.com/office/drawing/2014/main" val="241401618"/>
                    </a:ext>
                  </a:extLst>
                </a:gridCol>
                <a:gridCol w="738965">
                  <a:extLst>
                    <a:ext uri="{9D8B030D-6E8A-4147-A177-3AD203B41FA5}">
                      <a16:colId xmlns:a16="http://schemas.microsoft.com/office/drawing/2014/main" val="2932091961"/>
                    </a:ext>
                  </a:extLst>
                </a:gridCol>
                <a:gridCol w="790812">
                  <a:extLst>
                    <a:ext uri="{9D8B030D-6E8A-4147-A177-3AD203B41FA5}">
                      <a16:colId xmlns:a16="http://schemas.microsoft.com/office/drawing/2014/main" val="362692012"/>
                    </a:ext>
                  </a:extLst>
                </a:gridCol>
                <a:gridCol w="747086">
                  <a:extLst>
                    <a:ext uri="{9D8B030D-6E8A-4147-A177-3AD203B41FA5}">
                      <a16:colId xmlns:a16="http://schemas.microsoft.com/office/drawing/2014/main" val="1861582572"/>
                    </a:ext>
                  </a:extLst>
                </a:gridCol>
                <a:gridCol w="783316">
                  <a:extLst>
                    <a:ext uri="{9D8B030D-6E8A-4147-A177-3AD203B41FA5}">
                      <a16:colId xmlns:a16="http://schemas.microsoft.com/office/drawing/2014/main" val="2427815876"/>
                    </a:ext>
                  </a:extLst>
                </a:gridCol>
                <a:gridCol w="610287">
                  <a:extLst>
                    <a:ext uri="{9D8B030D-6E8A-4147-A177-3AD203B41FA5}">
                      <a16:colId xmlns:a16="http://schemas.microsoft.com/office/drawing/2014/main" val="873553399"/>
                    </a:ext>
                  </a:extLst>
                </a:gridCol>
              </a:tblGrid>
              <a:tr h="359801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ESP-32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Nano 33 BLE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MSP430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Zero 2 W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Pico W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UNO R3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4211083970"/>
                  </a:ext>
                </a:extLst>
              </a:tr>
              <a:tr h="256108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UART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427099871"/>
                  </a:ext>
                </a:extLst>
              </a:tr>
              <a:tr h="266102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I2C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1721359393"/>
                  </a:ext>
                </a:extLst>
              </a:tr>
              <a:tr h="256108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SPI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1860137315"/>
                  </a:ext>
                </a:extLst>
              </a:tr>
              <a:tr h="266102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Wi-Fi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2336334762"/>
                  </a:ext>
                </a:extLst>
              </a:tr>
              <a:tr h="359801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Bluetooth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BLE V4.2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BLE V5.0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BLE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2214931252"/>
                  </a:ext>
                </a:extLst>
              </a:tr>
              <a:tr h="256108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3940486912"/>
                  </a:ext>
                </a:extLst>
              </a:tr>
              <a:tr h="539701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Capacitive Touch Sensor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2655154148"/>
                  </a:ext>
                </a:extLst>
              </a:tr>
              <a:tr h="359801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Processing Cores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2221439323"/>
                  </a:ext>
                </a:extLst>
              </a:tr>
              <a:tr h="539701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Processor Clock Speed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240MHz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64 MHz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16MHz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1GHz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133MHz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16MHz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473281512"/>
                  </a:ext>
                </a:extLst>
              </a:tr>
              <a:tr h="266102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RAM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520KB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256 KB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128KB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512MB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264KB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2KB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3177537045"/>
                  </a:ext>
                </a:extLst>
              </a:tr>
              <a:tr h="359801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Operating Voltage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3.3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3.3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3.3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3.3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2622657238"/>
                  </a:ext>
                </a:extLst>
              </a:tr>
              <a:tr h="266102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Price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$15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$25.80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$25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$15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$27.50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3490981918"/>
                  </a:ext>
                </a:extLst>
              </a:tr>
            </a:tbl>
          </a:graphicData>
        </a:graphic>
      </p:graphicFrame>
      <p:pic>
        <p:nvPicPr>
          <p:cNvPr id="5" name="Picture 4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36C4AD24-5E54-D044-2885-03AE8E4C24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1" y="0"/>
            <a:ext cx="1753111" cy="1947318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BE4145CA-843A-E513-D198-ED33198166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3291072" y="5185630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1558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355"/>
    </mc:Choice>
    <mc:Fallback xmlns="">
      <p:transition spd="slow" advTm="633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7F024-335B-B0B7-C92B-2DF866754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Touch Sensor Comparison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6D993-CBD6-0C9D-EFDA-80919DCA1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638" y="2089739"/>
            <a:ext cx="8946541" cy="419548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/>
              <a:t>The ESP32 touch sensor gives the most customization.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/>
              <a:t>Does not take up extra space.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/>
              <a:t>No need to add code library. </a:t>
            </a:r>
          </a:p>
          <a:p>
            <a:pPr marL="0" indent="0">
              <a:buNone/>
            </a:pPr>
            <a:r>
              <a:rPr lang="en-US" sz="1800"/>
              <a:t> </a:t>
            </a:r>
          </a:p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15E5851-AAD1-D34A-240D-AB2D113CE615}"/>
              </a:ext>
            </a:extLst>
          </p:cNvPr>
          <p:cNvGraphicFramePr>
            <a:graphicFrameLocks/>
          </p:cNvGraphicFramePr>
          <p:nvPr/>
        </p:nvGraphicFramePr>
        <p:xfrm>
          <a:off x="646111" y="3490243"/>
          <a:ext cx="7529278" cy="303146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445182">
                  <a:extLst>
                    <a:ext uri="{9D8B030D-6E8A-4147-A177-3AD203B41FA5}">
                      <a16:colId xmlns:a16="http://schemas.microsoft.com/office/drawing/2014/main" val="1781329872"/>
                    </a:ext>
                  </a:extLst>
                </a:gridCol>
                <a:gridCol w="1373859">
                  <a:extLst>
                    <a:ext uri="{9D8B030D-6E8A-4147-A177-3AD203B41FA5}">
                      <a16:colId xmlns:a16="http://schemas.microsoft.com/office/drawing/2014/main" val="4264941693"/>
                    </a:ext>
                  </a:extLst>
                </a:gridCol>
                <a:gridCol w="1542182">
                  <a:extLst>
                    <a:ext uri="{9D8B030D-6E8A-4147-A177-3AD203B41FA5}">
                      <a16:colId xmlns:a16="http://schemas.microsoft.com/office/drawing/2014/main" val="16268213"/>
                    </a:ext>
                  </a:extLst>
                </a:gridCol>
                <a:gridCol w="1558763">
                  <a:extLst>
                    <a:ext uri="{9D8B030D-6E8A-4147-A177-3AD203B41FA5}">
                      <a16:colId xmlns:a16="http://schemas.microsoft.com/office/drawing/2014/main" val="1414485730"/>
                    </a:ext>
                  </a:extLst>
                </a:gridCol>
                <a:gridCol w="1609292">
                  <a:extLst>
                    <a:ext uri="{9D8B030D-6E8A-4147-A177-3AD203B41FA5}">
                      <a16:colId xmlns:a16="http://schemas.microsoft.com/office/drawing/2014/main" val="1762104184"/>
                    </a:ext>
                  </a:extLst>
                </a:gridCol>
              </a:tblGrid>
              <a:tr h="638644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ESP32 Touch Sensor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DIY Touch Sensor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TTP223 Capacitive Touch Sensor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AT42QT1010 Standalone Touch Sensor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0572215"/>
                  </a:ext>
                </a:extLst>
              </a:tr>
              <a:tr h="279682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Accuracy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High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Low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High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High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7552164"/>
                  </a:ext>
                </a:extLst>
              </a:tr>
              <a:tr h="327993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Cost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Included with MCU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$14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$7 for 20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$5.95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7520182"/>
                  </a:ext>
                </a:extLst>
              </a:tr>
              <a:tr h="292416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Space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Built-In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Designed into PCB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14.5mm x 11mm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20mm x 28mm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1090797"/>
                  </a:ext>
                </a:extLst>
              </a:tr>
              <a:tr h="438624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Power Draw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Apart of MCU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Unknown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6µA at idle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17µA on average at 1.8V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4787409"/>
                  </a:ext>
                </a:extLst>
              </a:tr>
              <a:tr h="43151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Touch Area Size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Customizable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Customizable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Not Customizable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Customizable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8480567"/>
                  </a:ext>
                </a:extLst>
              </a:tr>
              <a:tr h="292416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Documentation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Plenty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Adequate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Adequate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Plenty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8272068"/>
                  </a:ext>
                </a:extLst>
              </a:tr>
              <a:tr h="292416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Sensor Output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Serial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Serial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Digital High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Digital High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7122194"/>
                  </a:ext>
                </a:extLst>
              </a:tr>
            </a:tbl>
          </a:graphicData>
        </a:graphic>
      </p:graphicFrame>
      <p:pic>
        <p:nvPicPr>
          <p:cNvPr id="5" name="Picture 4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368C0065-02F0-1CCF-5832-233E4A9828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89" y="0"/>
            <a:ext cx="1753111" cy="1947318"/>
          </a:xfrm>
          <a:prstGeom prst="rect">
            <a:avLst/>
          </a:prstGeom>
        </p:spPr>
      </p:pic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FD0F185D-9A00-4690-D5DE-135937A6EE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6854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58"/>
    </mc:Choice>
    <mc:Fallback xmlns="">
      <p:transition spd="slow" advTm="32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B9033-0173-523A-07BC-58F8B2CC0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Ultrasonic Sensor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D2848-5B18-9A7D-9579-E1D58BE78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13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7DED241-6370-AED6-96D5-AEB6E0215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266" y="1680754"/>
            <a:ext cx="5507357" cy="4567645"/>
          </a:xfrm>
        </p:spPr>
        <p:txBody>
          <a:bodyPr/>
          <a:lstStyle/>
          <a:p>
            <a:r>
              <a:rPr lang="en-US"/>
              <a:t>Our sensor technology of choice for determining the water level is the Ultrasonic sensor.</a:t>
            </a:r>
          </a:p>
          <a:p>
            <a:r>
              <a:rPr lang="en-US"/>
              <a:t>Fitting all our requirements is the A02YYUW Sensor.</a:t>
            </a:r>
          </a:p>
          <a:p>
            <a:r>
              <a:rPr lang="en-US"/>
              <a:t>Although the cost is the highest the waterproofing and great blind zone offsets that con.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2CD0E71-FCB1-C83F-E9CB-E8DA603A50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596148"/>
              </p:ext>
            </p:extLst>
          </p:nvPr>
        </p:nvGraphicFramePr>
        <p:xfrm>
          <a:off x="6174379" y="2783404"/>
          <a:ext cx="5507355" cy="191452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658221">
                  <a:extLst>
                    <a:ext uri="{9D8B030D-6E8A-4147-A177-3AD203B41FA5}">
                      <a16:colId xmlns:a16="http://schemas.microsoft.com/office/drawing/2014/main" val="134450444"/>
                    </a:ext>
                  </a:extLst>
                </a:gridCol>
                <a:gridCol w="739414">
                  <a:extLst>
                    <a:ext uri="{9D8B030D-6E8A-4147-A177-3AD203B41FA5}">
                      <a16:colId xmlns:a16="http://schemas.microsoft.com/office/drawing/2014/main" val="155519511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1008926106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3015438501"/>
                    </a:ext>
                  </a:extLst>
                </a:gridCol>
                <a:gridCol w="1006475">
                  <a:extLst>
                    <a:ext uri="{9D8B030D-6E8A-4147-A177-3AD203B41FA5}">
                      <a16:colId xmlns:a16="http://schemas.microsoft.com/office/drawing/2014/main" val="3604645714"/>
                    </a:ext>
                  </a:extLst>
                </a:gridCol>
                <a:gridCol w="1019175">
                  <a:extLst>
                    <a:ext uri="{9D8B030D-6E8A-4147-A177-3AD203B41FA5}">
                      <a16:colId xmlns:a16="http://schemas.microsoft.com/office/drawing/2014/main" val="1601150774"/>
                    </a:ext>
                  </a:extLst>
                </a:gridCol>
                <a:gridCol w="696595">
                  <a:extLst>
                    <a:ext uri="{9D8B030D-6E8A-4147-A177-3AD203B41FA5}">
                      <a16:colId xmlns:a16="http://schemas.microsoft.com/office/drawing/2014/main" val="2131686139"/>
                    </a:ext>
                  </a:extLst>
                </a:gridCol>
              </a:tblGrid>
              <a:tr h="24257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Voltage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Current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Range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Waterproof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Dimension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Cost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3219308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HC-SR04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5VDC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15mA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2cm-4m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45*20*15mm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$5.00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5714241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  <a:highlight>
                            <a:srgbClr val="00FF00"/>
                          </a:highlight>
                        </a:rPr>
                        <a:t>A02YYUW</a:t>
                      </a:r>
                      <a:endParaRPr lang="en-US" sz="1200" kern="100">
                        <a:effectLst/>
                      </a:endParaRPr>
                    </a:p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  <a:highlight>
                            <a:srgbClr val="00FF00"/>
                          </a:highlight>
                        </a:rPr>
                        <a:t>3.3-5 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  <a:highlight>
                            <a:srgbClr val="00FF00"/>
                          </a:highlight>
                        </a:rPr>
                        <a:t>8mA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  <a:highlight>
                            <a:srgbClr val="00FF00"/>
                          </a:highlight>
                        </a:rPr>
                        <a:t>3cm-450cm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  <a:highlight>
                            <a:srgbClr val="00FF00"/>
                          </a:highlight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  <a:highlight>
                            <a:srgbClr val="00FF00"/>
                          </a:highlight>
                        </a:rPr>
                        <a:t>84*29*12mm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  <a:highlight>
                            <a:srgbClr val="00FF00"/>
                          </a:highlight>
                        </a:rPr>
                        <a:t>$15.90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5797080"/>
                  </a:ext>
                </a:extLst>
              </a:tr>
              <a:tr h="498475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JSN-SR04T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3.3 – 5 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8mA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20cm-600cm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42*29*12mm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$13.00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672757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2FB6428-BDD9-97FF-43CD-59F9C4E819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0834" y="0"/>
            <a:ext cx="1599364" cy="2367149"/>
          </a:xfrm>
          <a:prstGeom prst="rect">
            <a:avLst/>
          </a:prstGeom>
        </p:spPr>
      </p:pic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01513261-09D9-42DB-45E0-93428FFA46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9808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53"/>
    </mc:Choice>
    <mc:Fallback xmlns="">
      <p:transition spd="slow" advTm="277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AA698-5578-E9E8-55F2-1C1726D8B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Optical Hardware Comparison &amp;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BB551-60F2-B787-75FE-646F42D11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Reducing sugar reaction comparison and selection.</a:t>
            </a:r>
          </a:p>
          <a:p>
            <a:r>
              <a:rPr lang="en-US"/>
              <a:t>Light source comparison and selection.</a:t>
            </a:r>
          </a:p>
          <a:p>
            <a:r>
              <a:rPr lang="en-US"/>
              <a:t>Collimating lens comparison and selection.</a:t>
            </a:r>
          </a:p>
          <a:p>
            <a:r>
              <a:rPr lang="en-US"/>
              <a:t>Focusing lens comparison and selection.</a:t>
            </a:r>
          </a:p>
          <a:p>
            <a:r>
              <a:rPr lang="en-US"/>
              <a:t>Light sensor comparison and selection.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BC5DCE-DEC2-026F-21B8-C13128AB2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9AC2206F-18ED-A36E-A8DF-F6A4432299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t="5806" r="28337" b="44658"/>
          <a:stretch/>
        </p:blipFill>
        <p:spPr>
          <a:xfrm>
            <a:off x="9944092" y="0"/>
            <a:ext cx="1655094" cy="2340713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B20A7609-0C06-6FFA-6DC1-61C6356CA7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503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95"/>
    </mc:Choice>
    <mc:Fallback xmlns="">
      <p:transition spd="slow" advTm="11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AA9F0-AF2A-2635-C5F9-CD9019C89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Reducing Sugar Reaction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35C5F5B-1857-7F4F-3963-1B0228F2D3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8449683"/>
              </p:ext>
            </p:extLst>
          </p:nvPr>
        </p:nvGraphicFramePr>
        <p:xfrm>
          <a:off x="486072" y="1840158"/>
          <a:ext cx="7315200" cy="21234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7041146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72551396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6548693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453940369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US"/>
                        <a:t>Sugar Reaction Comparison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1830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Reaction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Availability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Wavelength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8018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00FF00"/>
                          </a:highlight>
                        </a:rPr>
                        <a:t>DNSA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00FF00"/>
                          </a:highlight>
                        </a:rPr>
                        <a:t>Have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00FF00"/>
                          </a:highlight>
                        </a:rPr>
                        <a:t>Easy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00FF00"/>
                          </a:highlight>
                        </a:rPr>
                        <a:t>580 nm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8986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Hexokinase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Can order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Requires ATP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Ultraviolet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5700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Horseradish Assay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Can order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Nonvisible light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Ultraviolet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13285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0122E0-C349-06E1-C91C-C48252E77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15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69EE3E-561C-8E70-3A43-6392D20E2FAD}"/>
              </a:ext>
            </a:extLst>
          </p:cNvPr>
          <p:cNvSpPr txBox="1"/>
          <p:nvPr/>
        </p:nvSpPr>
        <p:spPr>
          <a:xfrm>
            <a:off x="5612614" y="4565134"/>
            <a:ext cx="34211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We chose DNSA, because </a:t>
            </a:r>
          </a:p>
          <a:p>
            <a:r>
              <a:rPr lang="en-US"/>
              <a:t>we were able to acquire the</a:t>
            </a:r>
          </a:p>
          <a:p>
            <a:r>
              <a:rPr lang="en-US"/>
              <a:t>chemicals needed in less </a:t>
            </a:r>
          </a:p>
          <a:p>
            <a:r>
              <a:rPr lang="en-US"/>
              <a:t>then two days.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77CB55-323E-C546-6099-65B7DF7F0EB9}"/>
              </a:ext>
            </a:extLst>
          </p:cNvPr>
          <p:cNvSpPr txBox="1"/>
          <p:nvPr/>
        </p:nvSpPr>
        <p:spPr>
          <a:xfrm>
            <a:off x="646111" y="4565135"/>
            <a:ext cx="38651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DNSA tests had good results</a:t>
            </a:r>
          </a:p>
          <a:p>
            <a:endParaRPr lang="en-US"/>
          </a:p>
          <a:p>
            <a:r>
              <a:rPr lang="en-US"/>
              <a:t>Horseradish assays can be made</a:t>
            </a:r>
          </a:p>
          <a:p>
            <a:r>
              <a:rPr lang="en-US"/>
              <a:t>In the lab </a:t>
            </a:r>
          </a:p>
        </p:txBody>
      </p:sp>
      <p:pic>
        <p:nvPicPr>
          <p:cNvPr id="3" name="Picture 2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7D283824-466F-5635-C1E9-E569E294A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t="5806" r="28337" b="44658"/>
          <a:stretch/>
        </p:blipFill>
        <p:spPr>
          <a:xfrm>
            <a:off x="10050834" y="0"/>
            <a:ext cx="1655094" cy="2340713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CB40724A-BE1C-2ACE-B0B5-E2E929D82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0003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97"/>
    </mc:Choice>
    <mc:Fallback xmlns="">
      <p:transition spd="slow" advTm="200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A43C3-E3B8-4827-3512-D8EF6A757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Light Source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37096D-3695-74E6-16B1-48962E12C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282D5984-4977-51BE-4631-2A40836E78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569909"/>
              </p:ext>
            </p:extLst>
          </p:nvPr>
        </p:nvGraphicFramePr>
        <p:xfrm>
          <a:off x="297068" y="2052638"/>
          <a:ext cx="5208998" cy="303276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604499">
                  <a:extLst>
                    <a:ext uri="{9D8B030D-6E8A-4147-A177-3AD203B41FA5}">
                      <a16:colId xmlns:a16="http://schemas.microsoft.com/office/drawing/2014/main" val="526944219"/>
                    </a:ext>
                  </a:extLst>
                </a:gridCol>
                <a:gridCol w="2604499">
                  <a:extLst>
                    <a:ext uri="{9D8B030D-6E8A-4147-A177-3AD203B41FA5}">
                      <a16:colId xmlns:a16="http://schemas.microsoft.com/office/drawing/2014/main" val="334661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Light emitting Diode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Laser diode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446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Broadband light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Narrowband Light source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754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Polychromatic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Monochromatic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563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Attenuation due to dispersion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Less attenuation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223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2-15mW optical 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 </a:t>
                      </a:r>
                      <a:r>
                        <a:rPr lang="en-US" err="1"/>
                        <a:t>mW</a:t>
                      </a:r>
                      <a:r>
                        <a:rPr lang="en-US"/>
                        <a:t> – 500 </a:t>
                      </a:r>
                      <a:r>
                        <a:rPr lang="en-US" err="1"/>
                        <a:t>mW</a:t>
                      </a:r>
                      <a:r>
                        <a:rPr lang="en-US"/>
                        <a:t> optical power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0765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Cheapest option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Get what you pay for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0120605"/>
                  </a:ext>
                </a:extLst>
              </a:tr>
            </a:tbl>
          </a:graphicData>
        </a:graphic>
      </p:graphicFrame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DF676546-488F-AE78-F5F5-DFBC66DE2A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7777125"/>
              </p:ext>
            </p:extLst>
          </p:nvPr>
        </p:nvGraphicFramePr>
        <p:xfrm>
          <a:off x="6181322" y="3508860"/>
          <a:ext cx="5521727" cy="2148278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803276">
                  <a:extLst>
                    <a:ext uri="{9D8B030D-6E8A-4147-A177-3AD203B41FA5}">
                      <a16:colId xmlns:a16="http://schemas.microsoft.com/office/drawing/2014/main" val="4201662386"/>
                    </a:ext>
                  </a:extLst>
                </a:gridCol>
                <a:gridCol w="862098">
                  <a:extLst>
                    <a:ext uri="{9D8B030D-6E8A-4147-A177-3AD203B41FA5}">
                      <a16:colId xmlns:a16="http://schemas.microsoft.com/office/drawing/2014/main" val="49087836"/>
                    </a:ext>
                  </a:extLst>
                </a:gridCol>
                <a:gridCol w="932938">
                  <a:extLst>
                    <a:ext uri="{9D8B030D-6E8A-4147-A177-3AD203B41FA5}">
                      <a16:colId xmlns:a16="http://schemas.microsoft.com/office/drawing/2014/main" val="444761257"/>
                    </a:ext>
                  </a:extLst>
                </a:gridCol>
                <a:gridCol w="798848">
                  <a:extLst>
                    <a:ext uri="{9D8B030D-6E8A-4147-A177-3AD203B41FA5}">
                      <a16:colId xmlns:a16="http://schemas.microsoft.com/office/drawing/2014/main" val="3544582239"/>
                    </a:ext>
                  </a:extLst>
                </a:gridCol>
                <a:gridCol w="666023">
                  <a:extLst>
                    <a:ext uri="{9D8B030D-6E8A-4147-A177-3AD203B41FA5}">
                      <a16:colId xmlns:a16="http://schemas.microsoft.com/office/drawing/2014/main" val="2005817705"/>
                    </a:ext>
                  </a:extLst>
                </a:gridCol>
                <a:gridCol w="760897">
                  <a:extLst>
                    <a:ext uri="{9D8B030D-6E8A-4147-A177-3AD203B41FA5}">
                      <a16:colId xmlns:a16="http://schemas.microsoft.com/office/drawing/2014/main" val="63059258"/>
                    </a:ext>
                  </a:extLst>
                </a:gridCol>
                <a:gridCol w="697647">
                  <a:extLst>
                    <a:ext uri="{9D8B030D-6E8A-4147-A177-3AD203B41FA5}">
                      <a16:colId xmlns:a16="http://schemas.microsoft.com/office/drawing/2014/main" val="322530618"/>
                    </a:ext>
                  </a:extLst>
                </a:gridCol>
              </a:tblGrid>
              <a:tr h="286779">
                <a:tc gridSpan="7"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 LED Comparison &amp; selection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638210"/>
                  </a:ext>
                </a:extLst>
              </a:tr>
              <a:tr h="827333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company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Product #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Wavelength range (nm)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Optical power (mW)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Viewing angle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Max DC forward current (mA)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Price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7187963"/>
                  </a:ext>
                </a:extLst>
              </a:tr>
              <a:tr h="413667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Thorlabs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LEDWE-15</a:t>
                      </a:r>
                      <a:r>
                        <a:rPr lang="en-US" sz="1200" kern="100" baseline="30000">
                          <a:effectLst/>
                        </a:rPr>
                        <a:t>d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430 - 660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7.5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10.92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4883196"/>
                  </a:ext>
                </a:extLst>
              </a:tr>
              <a:tr h="206833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Thorlabs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LEDW7E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430 - 660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7.5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8.76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2939231"/>
                  </a:ext>
                </a:extLst>
              </a:tr>
              <a:tr h="206833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Thorlabs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LEDW25E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430 - 660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9.09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3023555"/>
                  </a:ext>
                </a:extLst>
              </a:tr>
              <a:tr h="206833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Thorlabs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LED591E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21.86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410932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20757B3-FD35-806C-BC01-3862AE2DCD34}"/>
              </a:ext>
            </a:extLst>
          </p:cNvPr>
          <p:cNvSpPr txBox="1"/>
          <p:nvPr/>
        </p:nvSpPr>
        <p:spPr>
          <a:xfrm>
            <a:off x="6181322" y="1674674"/>
            <a:ext cx="47180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Light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Spectral emission of desired wavelength.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Efficient optical power.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Small viewing angle.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Low cost.</a:t>
            </a:r>
          </a:p>
        </p:txBody>
      </p:sp>
      <p:pic>
        <p:nvPicPr>
          <p:cNvPr id="3" name="Picture 2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16E7F9D7-1DA9-3F34-46DC-D97A8D90F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t="5806" r="28337" b="44658"/>
          <a:stretch/>
        </p:blipFill>
        <p:spPr>
          <a:xfrm>
            <a:off x="10239838" y="0"/>
            <a:ext cx="1655094" cy="2340713"/>
          </a:xfrm>
          <a:prstGeom prst="rect">
            <a:avLst/>
          </a:prstGeom>
        </p:spPr>
      </p:pic>
      <p:pic>
        <p:nvPicPr>
          <p:cNvPr id="27" name="Audio 26">
            <a:hlinkClick r:id="" action="ppaction://media"/>
            <a:extLst>
              <a:ext uri="{FF2B5EF4-FFF2-40B4-BE49-F238E27FC236}">
                <a16:creationId xmlns:a16="http://schemas.microsoft.com/office/drawing/2014/main" id="{F7F2C004-2D14-46D1-175B-C6BE0D3B0E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8948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75"/>
    </mc:Choice>
    <mc:Fallback xmlns="">
      <p:transition spd="slow" advTm="33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22CCF-A855-D77A-C844-1A09B527A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Collimating and Focusing Lenses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EE4F69-B476-5514-8034-21C28478E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3B5F3A1-4B02-42BD-9B47-FD441FC787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3809679"/>
              </p:ext>
            </p:extLst>
          </p:nvPr>
        </p:nvGraphicFramePr>
        <p:xfrm>
          <a:off x="131234" y="1414723"/>
          <a:ext cx="5964766" cy="1844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82383">
                  <a:extLst>
                    <a:ext uri="{9D8B030D-6E8A-4147-A177-3AD203B41FA5}">
                      <a16:colId xmlns:a16="http://schemas.microsoft.com/office/drawing/2014/main" val="772366180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322132061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/>
                        <a:t>Lens vs.Mirror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7085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Lens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Mirror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29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Any focal 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Any focal length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2509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Transmission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reflection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4528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30 - expensive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50 - expensive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57275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2564B37-C69D-756B-D07B-8D76E08F3C83}"/>
              </a:ext>
            </a:extLst>
          </p:cNvPr>
          <p:cNvSpPr txBox="1"/>
          <p:nvPr/>
        </p:nvSpPr>
        <p:spPr>
          <a:xfrm>
            <a:off x="176798" y="3528844"/>
            <a:ext cx="43243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Lenses and mirrors act similarly.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Mirrors are not susceptible to chromatic aberration.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Lenses focus light at different points depending on wavelength.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FA8BC9BA-DB6F-AFEB-BF85-73FFD010FA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5369450"/>
              </p:ext>
            </p:extLst>
          </p:nvPr>
        </p:nvGraphicFramePr>
        <p:xfrm>
          <a:off x="6380865" y="2636442"/>
          <a:ext cx="5399722" cy="347472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829042">
                  <a:extLst>
                    <a:ext uri="{9D8B030D-6E8A-4147-A177-3AD203B41FA5}">
                      <a16:colId xmlns:a16="http://schemas.microsoft.com/office/drawing/2014/main" val="3657535151"/>
                    </a:ext>
                  </a:extLst>
                </a:gridCol>
                <a:gridCol w="767098">
                  <a:extLst>
                    <a:ext uri="{9D8B030D-6E8A-4147-A177-3AD203B41FA5}">
                      <a16:colId xmlns:a16="http://schemas.microsoft.com/office/drawing/2014/main" val="3291586554"/>
                    </a:ext>
                  </a:extLst>
                </a:gridCol>
                <a:gridCol w="817154">
                  <a:extLst>
                    <a:ext uri="{9D8B030D-6E8A-4147-A177-3AD203B41FA5}">
                      <a16:colId xmlns:a16="http://schemas.microsoft.com/office/drawing/2014/main" val="2218093076"/>
                    </a:ext>
                  </a:extLst>
                </a:gridCol>
                <a:gridCol w="802137">
                  <a:extLst>
                    <a:ext uri="{9D8B030D-6E8A-4147-A177-3AD203B41FA5}">
                      <a16:colId xmlns:a16="http://schemas.microsoft.com/office/drawing/2014/main" val="926877295"/>
                    </a:ext>
                  </a:extLst>
                </a:gridCol>
                <a:gridCol w="794003">
                  <a:extLst>
                    <a:ext uri="{9D8B030D-6E8A-4147-A177-3AD203B41FA5}">
                      <a16:colId xmlns:a16="http://schemas.microsoft.com/office/drawing/2014/main" val="2154628242"/>
                    </a:ext>
                  </a:extLst>
                </a:gridCol>
                <a:gridCol w="702652">
                  <a:extLst>
                    <a:ext uri="{9D8B030D-6E8A-4147-A177-3AD203B41FA5}">
                      <a16:colId xmlns:a16="http://schemas.microsoft.com/office/drawing/2014/main" val="989093189"/>
                    </a:ext>
                  </a:extLst>
                </a:gridCol>
                <a:gridCol w="687636">
                  <a:extLst>
                    <a:ext uri="{9D8B030D-6E8A-4147-A177-3AD203B41FA5}">
                      <a16:colId xmlns:a16="http://schemas.microsoft.com/office/drawing/2014/main" val="1758692352"/>
                    </a:ext>
                  </a:extLst>
                </a:gridCol>
              </a:tblGrid>
              <a:tr h="176486">
                <a:tc gridSpan="7"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Lenses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0999142"/>
                  </a:ext>
                </a:extLst>
              </a:tr>
              <a:tr h="352972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Company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Product #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Material / coating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F/# | NA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Diameter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Focal length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Price ($)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7962308"/>
                  </a:ext>
                </a:extLst>
              </a:tr>
              <a:tr h="529458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Thorlabs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LA1116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N-BK7 /uncoated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N/A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6 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10 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24.12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3454656"/>
                  </a:ext>
                </a:extLst>
              </a:tr>
              <a:tr h="529458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Thorlabs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LA1222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N-BK7 /uncoated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N/A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6 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15 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22.56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4919109"/>
                  </a:ext>
                </a:extLst>
              </a:tr>
              <a:tr h="529458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Newport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>
                          <a:highlight>
                            <a:srgbClr val="00FF00"/>
                          </a:highlight>
                        </a:rPr>
                        <a:t>KBX031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N-BK7 /uncoated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3 |.16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12.7 mm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38 mm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37.00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3601127"/>
                  </a:ext>
                </a:extLst>
              </a:tr>
              <a:tr h="529458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Newport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KPX046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N-BK7 /uncoated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3 | .16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12.7 mm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38 mm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33.00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7913913"/>
                  </a:ext>
                </a:extLst>
              </a:tr>
              <a:tr h="529458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Edmund Optics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#37-801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N-BK7 /uncoated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1.57 | .32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12.7 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20 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29.00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5567991"/>
                  </a:ext>
                </a:extLst>
              </a:tr>
            </a:tbl>
          </a:graphicData>
        </a:graphic>
      </p:graphicFrame>
      <p:pic>
        <p:nvPicPr>
          <p:cNvPr id="3" name="Picture 2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E0C8AF0A-09D7-8DD8-A2F8-46BA5C50D9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t="5806" r="28337" b="44658"/>
          <a:stretch/>
        </p:blipFill>
        <p:spPr>
          <a:xfrm>
            <a:off x="10224657" y="0"/>
            <a:ext cx="1655094" cy="2340713"/>
          </a:xfrm>
          <a:prstGeom prst="rect">
            <a:avLst/>
          </a:prstGeom>
        </p:spPr>
      </p:pic>
      <p:pic>
        <p:nvPicPr>
          <p:cNvPr id="38" name="Audio 37">
            <a:hlinkClick r:id="" action="ppaction://media"/>
            <a:extLst>
              <a:ext uri="{FF2B5EF4-FFF2-40B4-BE49-F238E27FC236}">
                <a16:creationId xmlns:a16="http://schemas.microsoft.com/office/drawing/2014/main" id="{5D0A187A-92BA-829B-6E8E-81FB8D155A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760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25"/>
    </mc:Choice>
    <mc:Fallback xmlns="">
      <p:transition spd="slow" advTm="402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D47E05D3-9B6F-D540-521F-98461EC119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t="5806" r="28337" b="44658"/>
          <a:stretch/>
        </p:blipFill>
        <p:spPr>
          <a:xfrm>
            <a:off x="10363192" y="0"/>
            <a:ext cx="1655094" cy="23407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9CF7B0-C2FE-54E8-FB6B-A5ACD7997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Light Sensor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214CF97-C915-7010-BD55-41D20CB0C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453433"/>
              </p:ext>
            </p:extLst>
          </p:nvPr>
        </p:nvGraphicFramePr>
        <p:xfrm>
          <a:off x="498471" y="1631532"/>
          <a:ext cx="5597529" cy="46634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865843">
                  <a:extLst>
                    <a:ext uri="{9D8B030D-6E8A-4147-A177-3AD203B41FA5}">
                      <a16:colId xmlns:a16="http://schemas.microsoft.com/office/drawing/2014/main" val="416872655"/>
                    </a:ext>
                  </a:extLst>
                </a:gridCol>
                <a:gridCol w="1865843">
                  <a:extLst>
                    <a:ext uri="{9D8B030D-6E8A-4147-A177-3AD203B41FA5}">
                      <a16:colId xmlns:a16="http://schemas.microsoft.com/office/drawing/2014/main" val="1649204770"/>
                    </a:ext>
                  </a:extLst>
                </a:gridCol>
                <a:gridCol w="1865843">
                  <a:extLst>
                    <a:ext uri="{9D8B030D-6E8A-4147-A177-3AD203B41FA5}">
                      <a16:colId xmlns:a16="http://schemas.microsoft.com/office/drawing/2014/main" val="238078167"/>
                    </a:ext>
                  </a:extLst>
                </a:gridCol>
              </a:tblGrid>
              <a:tr h="805236">
                <a:tc>
                  <a:txBody>
                    <a:bodyPr/>
                    <a:lstStyle/>
                    <a:p>
                      <a:r>
                        <a:rPr lang="en-US"/>
                        <a:t>Photodiode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Linear Photodiode Array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CMOS sensor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381394"/>
                  </a:ext>
                </a:extLst>
              </a:tr>
              <a:tr h="563665">
                <a:tc>
                  <a:txBody>
                    <a:bodyPr/>
                    <a:lstStyle/>
                    <a:p>
                      <a:r>
                        <a:rPr lang="en-US"/>
                        <a:t>Small detection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Long detection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Large detection area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622797"/>
                  </a:ext>
                </a:extLst>
              </a:tr>
              <a:tr h="563665">
                <a:tc>
                  <a:txBody>
                    <a:bodyPr/>
                    <a:lstStyle/>
                    <a:p>
                      <a:r>
                        <a:rPr lang="en-US"/>
                        <a:t>Cheap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Expensive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Cheap - Expensive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357010"/>
                  </a:ext>
                </a:extLst>
              </a:tr>
              <a:tr h="445117">
                <a:tc>
                  <a:txBody>
                    <a:bodyPr/>
                    <a:lstStyle/>
                    <a:p>
                      <a:r>
                        <a:rPr lang="en-US"/>
                        <a:t>Easily integrated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Hard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Easy integration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7962639"/>
                  </a:ext>
                </a:extLst>
              </a:tr>
              <a:tr h="805236">
                <a:tc>
                  <a:txBody>
                    <a:bodyPr/>
                    <a:lstStyle/>
                    <a:p>
                      <a:r>
                        <a:rPr lang="en-US"/>
                        <a:t>.3 A/W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.3 A/W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Sensitivity dependent on wavelength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153498"/>
                  </a:ext>
                </a:extLst>
              </a:tr>
              <a:tr h="563665">
                <a:tc>
                  <a:txBody>
                    <a:bodyPr/>
                    <a:lstStyle/>
                    <a:p>
                      <a:r>
                        <a:rPr lang="en-US"/>
                        <a:t>60dB </a:t>
                      </a:r>
                      <a:br>
                        <a:rPr lang="en-US"/>
                      </a:br>
                      <a:r>
                        <a:rPr lang="en-US"/>
                        <a:t>(theoretical)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100dB (theoretical)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40dB (datasheet)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69009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FBD537B-72D7-21F7-5581-F08A2593C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178430"/>
              </p:ext>
            </p:extLst>
          </p:nvPr>
        </p:nvGraphicFramePr>
        <p:xfrm>
          <a:off x="6296232" y="1631532"/>
          <a:ext cx="5162297" cy="222726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026042">
                  <a:extLst>
                    <a:ext uri="{9D8B030D-6E8A-4147-A177-3AD203B41FA5}">
                      <a16:colId xmlns:a16="http://schemas.microsoft.com/office/drawing/2014/main" val="1735562391"/>
                    </a:ext>
                  </a:extLst>
                </a:gridCol>
                <a:gridCol w="862203">
                  <a:extLst>
                    <a:ext uri="{9D8B030D-6E8A-4147-A177-3AD203B41FA5}">
                      <a16:colId xmlns:a16="http://schemas.microsoft.com/office/drawing/2014/main" val="1633754475"/>
                    </a:ext>
                  </a:extLst>
                </a:gridCol>
                <a:gridCol w="916134">
                  <a:extLst>
                    <a:ext uri="{9D8B030D-6E8A-4147-A177-3AD203B41FA5}">
                      <a16:colId xmlns:a16="http://schemas.microsoft.com/office/drawing/2014/main" val="3468402746"/>
                    </a:ext>
                  </a:extLst>
                </a:gridCol>
                <a:gridCol w="623954">
                  <a:extLst>
                    <a:ext uri="{9D8B030D-6E8A-4147-A177-3AD203B41FA5}">
                      <a16:colId xmlns:a16="http://schemas.microsoft.com/office/drawing/2014/main" val="1986476011"/>
                    </a:ext>
                  </a:extLst>
                </a:gridCol>
                <a:gridCol w="1043109">
                  <a:extLst>
                    <a:ext uri="{9D8B030D-6E8A-4147-A177-3AD203B41FA5}">
                      <a16:colId xmlns:a16="http://schemas.microsoft.com/office/drawing/2014/main" val="1042043376"/>
                    </a:ext>
                  </a:extLst>
                </a:gridCol>
                <a:gridCol w="690855">
                  <a:extLst>
                    <a:ext uri="{9D8B030D-6E8A-4147-A177-3AD203B41FA5}">
                      <a16:colId xmlns:a16="http://schemas.microsoft.com/office/drawing/2014/main" val="173569147"/>
                    </a:ext>
                  </a:extLst>
                </a:gridCol>
              </a:tblGrid>
              <a:tr h="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Light sensor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3413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Company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Product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Range(nm)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Active area (mm)</a:t>
                      </a:r>
                      <a:r>
                        <a:rPr lang="en-US" sz="1200" kern="100" baseline="30000">
                          <a:effectLst/>
                        </a:rPr>
                        <a:t>2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Responsivity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(A/W)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Price ($)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72762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Thorlabs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FDS10x10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350-1100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100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0.725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220.95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5299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Hamamatsu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S14833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340-1100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N/A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0.68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N/A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33383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Edmund Optics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#53-378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N/A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100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0.65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138.00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75698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Adafruit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TSL2591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400-1100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56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0.6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6.95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5103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ESP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OV2640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380-1100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Adj.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0.6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26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040823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8B4EC23-2900-0966-C837-C8573BE0EC4A}"/>
              </a:ext>
            </a:extLst>
          </p:cNvPr>
          <p:cNvSpPr txBox="1"/>
          <p:nvPr/>
        </p:nvSpPr>
        <p:spPr>
          <a:xfrm>
            <a:off x="6296232" y="3963252"/>
            <a:ext cx="47180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Light sensor selection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Small pixel size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Responsivity to visible wavelengths.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Ease of integration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Must have i2c capability.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Price.</a:t>
            </a:r>
          </a:p>
        </p:txBody>
      </p:sp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F93F9DD2-67AA-99D5-EAC3-0AD758AFEA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4021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951"/>
    </mc:Choice>
    <mc:Fallback xmlns="">
      <p:transition spd="slow" advTm="349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541C4-9BD1-DE86-AFFB-75EB0E070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Battery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34BAE-DFCE-042E-3FBB-ADD505804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936" y="1432169"/>
            <a:ext cx="3519488" cy="4508499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For the portability of our water bottle the usage of batteries is required.</a:t>
            </a:r>
          </a:p>
          <a:p>
            <a:r>
              <a:rPr lang="en-US"/>
              <a:t>For safety in the lab the use of Li-ion batteries are the choice for the project.</a:t>
            </a:r>
          </a:p>
          <a:p>
            <a:r>
              <a:rPr lang="en-US"/>
              <a:t>The 18650 Li-ion Battery is the battery of choice </a:t>
            </a:r>
          </a:p>
          <a:p>
            <a:r>
              <a:rPr lang="en-US"/>
              <a:t>Most batteries on our table suit or design needs but are unprotected compared to the 35E from Samsung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DE19AB-859A-CFFF-1271-F148AD059E84}"/>
              </a:ext>
            </a:extLst>
          </p:cNvPr>
          <p:cNvGraphicFramePr>
            <a:graphicFrameLocks noGrp="1"/>
          </p:cNvGraphicFramePr>
          <p:nvPr/>
        </p:nvGraphicFramePr>
        <p:xfrm>
          <a:off x="5235058" y="2859633"/>
          <a:ext cx="6191938" cy="3477895"/>
        </p:xfrm>
        <a:graphic>
          <a:graphicData uri="http://schemas.openxmlformats.org/drawingml/2006/table">
            <a:tbl>
              <a:tblPr firstRow="1" firstCol="1" bandRow="1"/>
              <a:tblGrid>
                <a:gridCol w="832520">
                  <a:extLst>
                    <a:ext uri="{9D8B030D-6E8A-4147-A177-3AD203B41FA5}">
                      <a16:colId xmlns:a16="http://schemas.microsoft.com/office/drawing/2014/main" val="1099660694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899975709"/>
                    </a:ext>
                  </a:extLst>
                </a:gridCol>
                <a:gridCol w="923547">
                  <a:extLst>
                    <a:ext uri="{9D8B030D-6E8A-4147-A177-3AD203B41FA5}">
                      <a16:colId xmlns:a16="http://schemas.microsoft.com/office/drawing/2014/main" val="811594760"/>
                    </a:ext>
                  </a:extLst>
                </a:gridCol>
                <a:gridCol w="777285">
                  <a:extLst>
                    <a:ext uri="{9D8B030D-6E8A-4147-A177-3AD203B41FA5}">
                      <a16:colId xmlns:a16="http://schemas.microsoft.com/office/drawing/2014/main" val="3668679919"/>
                    </a:ext>
                  </a:extLst>
                </a:gridCol>
                <a:gridCol w="809776">
                  <a:extLst>
                    <a:ext uri="{9D8B030D-6E8A-4147-A177-3AD203B41FA5}">
                      <a16:colId xmlns:a16="http://schemas.microsoft.com/office/drawing/2014/main" val="4049432442"/>
                    </a:ext>
                  </a:extLst>
                </a:gridCol>
                <a:gridCol w="1261428">
                  <a:extLst>
                    <a:ext uri="{9D8B030D-6E8A-4147-A177-3AD203B41FA5}">
                      <a16:colId xmlns:a16="http://schemas.microsoft.com/office/drawing/2014/main" val="138654820"/>
                    </a:ext>
                  </a:extLst>
                </a:gridCol>
                <a:gridCol w="787282">
                  <a:extLst>
                    <a:ext uri="{9D8B030D-6E8A-4147-A177-3AD203B41FA5}">
                      <a16:colId xmlns:a16="http://schemas.microsoft.com/office/drawing/2014/main" val="2489075093"/>
                    </a:ext>
                  </a:extLst>
                </a:gridCol>
              </a:tblGrid>
              <a:tr h="18669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Voltage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Discharge current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Capacity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Topology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Size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Cost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202189"/>
                  </a:ext>
                </a:extLst>
              </a:tr>
              <a:tr h="40767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EEMB 103454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3.7V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400mA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2000mAh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LiPo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8*56.5*60.5mm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$12.99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15709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Mikroe MLP805660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3.7V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600mA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3000mAh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LiPo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55*34.5*10mm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$17.40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271862"/>
                  </a:ext>
                </a:extLst>
              </a:tr>
              <a:tr h="605155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LP675365JU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3.7V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600mA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2800mAh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LiPo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68*54*7.2mm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$17.80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43049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LP906090JH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3.7V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1200mA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6000mAh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LiPo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93*60*9mm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$23.64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005229"/>
                  </a:ext>
                </a:extLst>
              </a:tr>
              <a:tr h="59944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3.7V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8000mA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3500mAh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Li-ion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18.42*66.92mm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$7.09</a:t>
                      </a:r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831823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38A23EB-9129-7B9D-5490-B3660DF429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1814" y="0"/>
            <a:ext cx="1780186" cy="2633700"/>
          </a:xfrm>
          <a:prstGeom prst="rect">
            <a:avLst/>
          </a:prstGeom>
        </p:spPr>
      </p:pic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9D368D5E-0AE3-4B1F-76C6-B5E1391826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0577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67"/>
    </mc:Choice>
    <mc:Fallback xmlns="">
      <p:transition spd="slow" advTm="386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6CF267B-C4C1-9320-A8ED-C6866C2FD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/>
              <a:t>Motivation/Background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2BCB83A-BD5F-9394-ABFB-650FE8DE5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195481"/>
          </a:xfrm>
        </p:spPr>
        <p:txBody>
          <a:bodyPr/>
          <a:lstStyle/>
          <a:p>
            <a:r>
              <a:rPr lang="en-US"/>
              <a:t>Background:</a:t>
            </a:r>
          </a:p>
          <a:p>
            <a:pPr lvl="1"/>
            <a:r>
              <a:rPr lang="en-US"/>
              <a:t>Reusable water bottles are a staple to society used to reduce waste.</a:t>
            </a:r>
          </a:p>
          <a:p>
            <a:pPr lvl="1"/>
            <a:r>
              <a:rPr lang="en-US"/>
              <a:t>There are tons of smart bottles on the market. all of which use dual motion or ultrasonic sensor to tell the user how much they drink.</a:t>
            </a:r>
          </a:p>
          <a:p>
            <a:r>
              <a:rPr lang="en-US"/>
              <a:t>Motivation:</a:t>
            </a:r>
          </a:p>
          <a:p>
            <a:pPr lvl="1"/>
            <a:r>
              <a:rPr lang="en-US"/>
              <a:t>Enhance the functionality of smart water bottles.</a:t>
            </a:r>
          </a:p>
          <a:p>
            <a:pPr lvl="1"/>
            <a:r>
              <a:rPr lang="en-US"/>
              <a:t>Incorporate the use of metrology (optics) to provide something never seen in portable water bottles.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85234-C6E5-6924-F50A-73E39CC53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2</a:t>
            </a:fld>
            <a:endParaRPr lang="en-US"/>
          </a:p>
        </p:txBody>
      </p:sp>
      <p:pic>
        <p:nvPicPr>
          <p:cNvPr id="2" name="Picture 1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EC5FE30F-C92F-89BB-628E-813DD9E866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t="5806" r="28337" b="44658"/>
          <a:stretch/>
        </p:blipFill>
        <p:spPr>
          <a:xfrm>
            <a:off x="10049853" y="0"/>
            <a:ext cx="1655094" cy="2340713"/>
          </a:xfrm>
          <a:prstGeom prst="rect">
            <a:avLst/>
          </a:prstGeom>
        </p:spPr>
      </p:pic>
      <p:pic>
        <p:nvPicPr>
          <p:cNvPr id="36" name="Audio 35">
            <a:hlinkClick r:id="" action="ppaction://media"/>
            <a:extLst>
              <a:ext uri="{FF2B5EF4-FFF2-40B4-BE49-F238E27FC236}">
                <a16:creationId xmlns:a16="http://schemas.microsoft.com/office/drawing/2014/main" id="{D5A0FF32-EF78-18F7-C233-8866D80BE9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8792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51"/>
    </mc:Choice>
    <mc:Fallback xmlns="">
      <p:transition spd="slow" advTm="225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C6587-C25A-9623-E41F-87C670765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 System Regulator Comparison &amp; Selection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C35DC-D7CF-2C1C-CC11-F8EB0ECD9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1A4D2C5-54C0-4C2C-BBEC-5703976DF6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719087"/>
              </p:ext>
            </p:extLst>
          </p:nvPr>
        </p:nvGraphicFramePr>
        <p:xfrm>
          <a:off x="344406" y="1853248"/>
          <a:ext cx="6417636" cy="4737205"/>
        </p:xfrm>
        <a:graphic>
          <a:graphicData uri="http://schemas.openxmlformats.org/drawingml/2006/table">
            <a:tbl>
              <a:tblPr firstRow="1" firstCol="1" bandRow="1"/>
              <a:tblGrid>
                <a:gridCol w="976394">
                  <a:extLst>
                    <a:ext uri="{9D8B030D-6E8A-4147-A177-3AD203B41FA5}">
                      <a16:colId xmlns:a16="http://schemas.microsoft.com/office/drawing/2014/main" val="2508545467"/>
                    </a:ext>
                  </a:extLst>
                </a:gridCol>
                <a:gridCol w="756356">
                  <a:extLst>
                    <a:ext uri="{9D8B030D-6E8A-4147-A177-3AD203B41FA5}">
                      <a16:colId xmlns:a16="http://schemas.microsoft.com/office/drawing/2014/main" val="1395473649"/>
                    </a:ext>
                  </a:extLst>
                </a:gridCol>
                <a:gridCol w="891425">
                  <a:extLst>
                    <a:ext uri="{9D8B030D-6E8A-4147-A177-3AD203B41FA5}">
                      <a16:colId xmlns:a16="http://schemas.microsoft.com/office/drawing/2014/main" val="1088191077"/>
                    </a:ext>
                  </a:extLst>
                </a:gridCol>
                <a:gridCol w="1107955">
                  <a:extLst>
                    <a:ext uri="{9D8B030D-6E8A-4147-A177-3AD203B41FA5}">
                      <a16:colId xmlns:a16="http://schemas.microsoft.com/office/drawing/2014/main" val="268143069"/>
                    </a:ext>
                  </a:extLst>
                </a:gridCol>
                <a:gridCol w="990556">
                  <a:extLst>
                    <a:ext uri="{9D8B030D-6E8A-4147-A177-3AD203B41FA5}">
                      <a16:colId xmlns:a16="http://schemas.microsoft.com/office/drawing/2014/main" val="102784217"/>
                    </a:ext>
                  </a:extLst>
                </a:gridCol>
                <a:gridCol w="975880">
                  <a:extLst>
                    <a:ext uri="{9D8B030D-6E8A-4147-A177-3AD203B41FA5}">
                      <a16:colId xmlns:a16="http://schemas.microsoft.com/office/drawing/2014/main" val="3825401959"/>
                    </a:ext>
                  </a:extLst>
                </a:gridCol>
                <a:gridCol w="719070">
                  <a:extLst>
                    <a:ext uri="{9D8B030D-6E8A-4147-A177-3AD203B41FA5}">
                      <a16:colId xmlns:a16="http://schemas.microsoft.com/office/drawing/2014/main" val="2840223611"/>
                    </a:ext>
                  </a:extLst>
                </a:gridCol>
              </a:tblGrid>
              <a:tr h="453982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Voltage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Efficiency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Simplicity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(BOM cnt.)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Topology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Footprint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Cost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064117"/>
                  </a:ext>
                </a:extLst>
              </a:tr>
              <a:tr h="420057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LM317L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3.3VDC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50%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Linear Regulator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20mm^2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$0.60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133745"/>
                  </a:ext>
                </a:extLst>
              </a:tr>
              <a:tr h="809273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TPS61023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3.3-5 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90%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Boost Passthrough/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Boost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102mm^2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$0.73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534064"/>
                  </a:ext>
                </a:extLst>
              </a:tr>
              <a:tr h="400936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TPS63021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3.3 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83.8%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Buck-Boost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47mm^2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$1.24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38065"/>
                  </a:ext>
                </a:extLst>
              </a:tr>
              <a:tr h="400936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TPS61022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94.9%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Boost passthrough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 mm^2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$1.08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17127"/>
                  </a:ext>
                </a:extLst>
              </a:tr>
              <a:tr h="467276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TPS630252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3.3VDC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92.2%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Buck-Boost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93 mm^2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$1.24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281693"/>
                  </a:ext>
                </a:extLst>
              </a:tr>
              <a:tr h="710581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LM1117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ADJ or Fixed at 3.3V and 5V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60%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LDO/ Linear Regulator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20mm^2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$1.24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299806"/>
                  </a:ext>
                </a:extLst>
              </a:tr>
              <a:tr h="710581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ADP3338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ADJ or Fixed at 3.3V and 5V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Aft>
                          <a:spcPts val="800"/>
                        </a:spcAft>
                      </a:pP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LDO/ Linear Regulator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Aft>
                          <a:spcPts val="800"/>
                        </a:spcAft>
                      </a:pP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20mm^2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Aft>
                          <a:spcPts val="800"/>
                        </a:spcAft>
                      </a:pP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$3.50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5998789"/>
                  </a:ext>
                </a:extLst>
              </a:tr>
            </a:tbl>
          </a:graphicData>
        </a:graphic>
      </p:graphicFrame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BC36268-2356-A80C-3EF2-2D46942FE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2265" y="2247175"/>
            <a:ext cx="3790905" cy="4315096"/>
          </a:xfrm>
        </p:spPr>
        <p:txBody>
          <a:bodyPr/>
          <a:lstStyle/>
          <a:p>
            <a:r>
              <a:rPr lang="en-US"/>
              <a:t>Linear Regulator technology is selected</a:t>
            </a:r>
          </a:p>
          <a:p>
            <a:pPr lvl="1"/>
            <a:r>
              <a:rPr lang="en-US"/>
              <a:t>Simple 3 components required to function.</a:t>
            </a:r>
          </a:p>
          <a:p>
            <a:pPr lvl="1"/>
            <a:r>
              <a:rPr lang="en-US"/>
              <a:t>Not as susceptible to noise.</a:t>
            </a:r>
          </a:p>
          <a:p>
            <a:pPr lvl="1"/>
            <a:r>
              <a:rPr lang="en-US"/>
              <a:t>Should not affect battery life too much as our battery capacity is high (3500mAh).</a:t>
            </a:r>
          </a:p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B3CB2A-4750-832D-7A4D-CBA783ED92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1057" y="0"/>
            <a:ext cx="1599364" cy="2367149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418FE69B-53E5-73B7-D401-AB7A47D3CD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993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784"/>
    </mc:Choice>
    <mc:Fallback xmlns="">
      <p:transition spd="slow" advTm="38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943AE-5C54-61AE-7471-69B617856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 of Hardware Selection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A362C4-E6B2-837E-2072-66F607005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21</a:t>
            </a:fld>
            <a:endParaRPr lang="en-US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95A51E1F-0858-F157-49A9-89FB7CA50F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4619390"/>
              </p:ext>
            </p:extLst>
          </p:nvPr>
        </p:nvGraphicFramePr>
        <p:xfrm>
          <a:off x="1103313" y="2052638"/>
          <a:ext cx="8947150" cy="3606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473575">
                  <a:extLst>
                    <a:ext uri="{9D8B030D-6E8A-4147-A177-3AD203B41FA5}">
                      <a16:colId xmlns:a16="http://schemas.microsoft.com/office/drawing/2014/main" val="2425942523"/>
                    </a:ext>
                  </a:extLst>
                </a:gridCol>
                <a:gridCol w="4473575">
                  <a:extLst>
                    <a:ext uri="{9D8B030D-6E8A-4147-A177-3AD203B41FA5}">
                      <a16:colId xmlns:a16="http://schemas.microsoft.com/office/drawing/2014/main" val="52087499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/>
                        <a:t>Selected Hardware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02704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Microcontroller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ESP32-WROOM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061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Battery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35E Samsung 3500mAh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222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Ultrasonic 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A02YYUW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53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Touch 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Built in ESP32-WROOM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665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Notification Peripheral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240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Spectrometer 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Thorlabs LED591E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247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L1 Newport(KPX046) L2Newport(KBX031)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653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Light 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TSL2591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80990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0FDB123-543B-08CD-FCB5-839D4F3E3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9005" y="0"/>
            <a:ext cx="1599364" cy="2367149"/>
          </a:xfrm>
          <a:prstGeom prst="rect">
            <a:avLst/>
          </a:prstGeom>
        </p:spPr>
      </p:pic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17397FD9-20B5-2F51-8ED4-BBD716F7C1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4017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73"/>
    </mc:Choice>
    <mc:Fallback xmlns="">
      <p:transition spd="slow" advTm="264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67CA421-FA2B-47ED-A101-F8BBEBB29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03ADF9-C1C7-354B-53EC-FBE811F9E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Design Schematic</a:t>
            </a:r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12425D82-CD5E-45A4-9542-70951E59F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21DB897-A621-4D5F-AC81-91199AC43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8DB67-2E83-7254-66B3-40C12E6EC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908677D9-EFB2-4FAB-BA12-A050F7C405C3}" type="slidenum">
              <a:rPr lang="en-US">
                <a:solidFill>
                  <a:srgbClr val="FFFFFF"/>
                </a:solidFill>
              </a:rPr>
              <a:pPr defTabSz="914400">
                <a:spcAft>
                  <a:spcPts val="600"/>
                </a:spcAft>
              </a:pPr>
              <a:t>22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B424B5-0E6D-3687-B64C-25AB58166F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5392" y="1031186"/>
            <a:ext cx="6275584" cy="4800821"/>
          </a:xfrm>
          <a:prstGeom prst="rect">
            <a:avLst/>
          </a:prstGeom>
          <a:effectLst/>
        </p:spPr>
      </p:pic>
      <p:pic>
        <p:nvPicPr>
          <p:cNvPr id="5" name="Picture 4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624AB3D1-2475-953E-3717-33FA9C6888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t="5806" r="28337" b="44658"/>
          <a:stretch/>
        </p:blipFill>
        <p:spPr>
          <a:xfrm>
            <a:off x="10011532" y="0"/>
            <a:ext cx="1655094" cy="2340713"/>
          </a:xfrm>
          <a:prstGeom prst="rect">
            <a:avLst/>
          </a:prstGeom>
        </p:spPr>
      </p:pic>
      <p:pic>
        <p:nvPicPr>
          <p:cNvPr id="26" name="Audio 25">
            <a:hlinkClick r:id="" action="ppaction://media"/>
            <a:extLst>
              <a:ext uri="{FF2B5EF4-FFF2-40B4-BE49-F238E27FC236}">
                <a16:creationId xmlns:a16="http://schemas.microsoft.com/office/drawing/2014/main" id="{231CFCC0-213E-FA6C-CEED-4189E80928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75223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1107"/>
    </mc:Choice>
    <mc:Fallback xmlns="">
      <p:transition spd="slow" advTm="411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67CA421-FA2B-47ED-A101-F8BBEBB29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6472E3-A6FA-1D87-1CF8-19EBC9862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PCB Schematic</a:t>
            </a:r>
          </a:p>
        </p:txBody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12425D82-CD5E-45A4-9542-70951E59F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21DB897-A621-4D5F-AC81-91199AC43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7500D-6015-E8DE-1353-F2899EC12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908677D9-EFB2-4FAB-BA12-A050F7C405C3}" type="slidenum">
              <a:rPr lang="en-US">
                <a:solidFill>
                  <a:srgbClr val="FFFFFF"/>
                </a:solidFill>
              </a:rPr>
              <a:pPr defTabSz="914400">
                <a:spcAft>
                  <a:spcPts val="600"/>
                </a:spcAft>
              </a:pPr>
              <a:t>23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Content Placeholder 7" descr="A computer screen shot of a diagram&#10;&#10;AI-generated content may be incorrect.">
            <a:extLst>
              <a:ext uri="{FF2B5EF4-FFF2-40B4-BE49-F238E27FC236}">
                <a16:creationId xmlns:a16="http://schemas.microsoft.com/office/drawing/2014/main" id="{059CCBB1-CE9A-F1AA-5779-C9BC3E793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677295" y="869244"/>
            <a:ext cx="6826238" cy="4846628"/>
          </a:xfrm>
          <a:prstGeom prst="rect">
            <a:avLst/>
          </a:prstGeom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DAAC6B-E709-E641-6482-C6B312FFBAE7}"/>
              </a:ext>
            </a:extLst>
          </p:cNvPr>
          <p:cNvSpPr txBox="1"/>
          <p:nvPr/>
        </p:nvSpPr>
        <p:spPr>
          <a:xfrm>
            <a:off x="1068388" y="970045"/>
            <a:ext cx="1225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Spectrometer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A02B37-0472-502F-A27A-ECAD70551638}"/>
              </a:ext>
            </a:extLst>
          </p:cNvPr>
          <p:cNvSpPr txBox="1"/>
          <p:nvPr/>
        </p:nvSpPr>
        <p:spPr>
          <a:xfrm>
            <a:off x="1068387" y="1210197"/>
            <a:ext cx="1225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Main PCB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D1CF1C-2317-B9E3-860A-533A0A41EEFB}"/>
              </a:ext>
            </a:extLst>
          </p:cNvPr>
          <p:cNvSpPr txBox="1"/>
          <p:nvPr/>
        </p:nvSpPr>
        <p:spPr>
          <a:xfrm>
            <a:off x="1068388" y="1450191"/>
            <a:ext cx="1225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Power supply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08E540-EC22-AB62-A1DE-28652B92B24A}"/>
              </a:ext>
            </a:extLst>
          </p:cNvPr>
          <p:cNvSpPr txBox="1"/>
          <p:nvPr/>
        </p:nvSpPr>
        <p:spPr>
          <a:xfrm>
            <a:off x="1056493" y="1733970"/>
            <a:ext cx="1418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Ultrasonic sensor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3F5561-AEF4-CE82-4437-24767B145B92}"/>
              </a:ext>
            </a:extLst>
          </p:cNvPr>
          <p:cNvSpPr txBox="1"/>
          <p:nvPr/>
        </p:nvSpPr>
        <p:spPr>
          <a:xfrm>
            <a:off x="1298213" y="653759"/>
            <a:ext cx="766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Legend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367407-93D0-5B4B-F908-49185BB29F81}"/>
              </a:ext>
            </a:extLst>
          </p:cNvPr>
          <p:cNvSpPr/>
          <p:nvPr/>
        </p:nvSpPr>
        <p:spPr>
          <a:xfrm>
            <a:off x="729392" y="906928"/>
            <a:ext cx="1903983" cy="116053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B74FFA-9DEF-BAD3-8CCE-87CDB6A96EF5}"/>
              </a:ext>
            </a:extLst>
          </p:cNvPr>
          <p:cNvSpPr txBox="1"/>
          <p:nvPr/>
        </p:nvSpPr>
        <p:spPr>
          <a:xfrm>
            <a:off x="3294674" y="911872"/>
            <a:ext cx="1225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Light Sensor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C8F041-990B-6630-D7CB-3CDAA8B2FAC1}"/>
              </a:ext>
            </a:extLst>
          </p:cNvPr>
          <p:cNvSpPr txBox="1"/>
          <p:nvPr/>
        </p:nvSpPr>
        <p:spPr>
          <a:xfrm>
            <a:off x="4817055" y="1255635"/>
            <a:ext cx="19039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LED for Spectrometer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3897C3-26A1-3CC1-4832-F5869DC3EB81}"/>
              </a:ext>
            </a:extLst>
          </p:cNvPr>
          <p:cNvSpPr txBox="1"/>
          <p:nvPr/>
        </p:nvSpPr>
        <p:spPr>
          <a:xfrm>
            <a:off x="4673926" y="2720633"/>
            <a:ext cx="1225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Power Supply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780F28-8676-93BB-59FD-87B798A295CA}"/>
              </a:ext>
            </a:extLst>
          </p:cNvPr>
          <p:cNvSpPr txBox="1"/>
          <p:nvPr/>
        </p:nvSpPr>
        <p:spPr>
          <a:xfrm>
            <a:off x="6292824" y="2288417"/>
            <a:ext cx="1225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Ultrasonic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6C0BB6-2407-CF24-FC3A-BFC9CBF61467}"/>
              </a:ext>
            </a:extLst>
          </p:cNvPr>
          <p:cNvSpPr txBox="1"/>
          <p:nvPr/>
        </p:nvSpPr>
        <p:spPr>
          <a:xfrm>
            <a:off x="3129474" y="3581557"/>
            <a:ext cx="1225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Main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BE4CB0D-D1C4-EFFD-5D80-05EF283A70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92601" y="11074"/>
            <a:ext cx="1599364" cy="2367149"/>
          </a:xfrm>
          <a:prstGeom prst="rect">
            <a:avLst/>
          </a:prstGeom>
        </p:spPr>
      </p:pic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F76FA1F9-DA23-82C1-4FE7-DACEBE4195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66486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22754"/>
    </mc:Choice>
    <mc:Fallback xmlns="">
      <p:transition spd="slow" advTm="22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0ECADC-BFD0-F7CF-7567-C6AFC98858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1957" y="0"/>
            <a:ext cx="1599364" cy="23671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A9FE2F-8BED-B6CE-A8F3-9B4A7C25C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Main PCB Layout</a:t>
            </a:r>
          </a:p>
        </p:txBody>
      </p:sp>
      <p:pic>
        <p:nvPicPr>
          <p:cNvPr id="5" name="Picture 4" descr="A blue circuit board with white and yellow objects&#10;&#10;AI-generated content may be incorrect.">
            <a:extLst>
              <a:ext uri="{FF2B5EF4-FFF2-40B4-BE49-F238E27FC236}">
                <a16:creationId xmlns:a16="http://schemas.microsoft.com/office/drawing/2014/main" id="{040E9271-B9D7-3B28-EAA7-7CAED8A0F4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026" y="2367149"/>
            <a:ext cx="5185216" cy="39875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B047324-DEDB-FC09-7B37-DD89D1D08D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479" y="2367149"/>
            <a:ext cx="5340345" cy="3955114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76A1AF13-AF4C-F973-7368-35DBAD6D7B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210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25"/>
    </mc:Choice>
    <mc:Fallback xmlns="">
      <p:transition spd="slow" advTm="20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A5662-BA93-E631-FC11-112D5E367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Regulator Layout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158842-6D12-ACD9-9C8C-27F70CBB9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4B01BC-8C95-EF97-E0E9-23CCD77157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642145"/>
            <a:ext cx="3767711" cy="2362608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219E96-0C7F-1290-3B5D-8BE7764B6C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802" y="2103425"/>
            <a:ext cx="4346917" cy="38310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38C3F4-9CC3-A4D4-EAB0-451058C534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5479" y="0"/>
            <a:ext cx="1599364" cy="2367149"/>
          </a:xfrm>
          <a:prstGeom prst="rect">
            <a:avLst/>
          </a:prstGeom>
        </p:spPr>
      </p:pic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442E48E2-8ABE-FE07-4844-9A50963B17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5667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74"/>
    </mc:Choice>
    <mc:Fallback xmlns="">
      <p:transition spd="slow" advTm="261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97043-9FCA-8C54-C586-9FEA859D1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Light Sensor Layout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249B8-39BD-0045-1FB3-F0BD5BEA4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F69CCF-E52F-4CE2-A3BC-59C72B024B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575" y="2819867"/>
            <a:ext cx="3039259" cy="2526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807577-CDE6-DF48-2634-BFBAB7ED02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111" y="2305966"/>
            <a:ext cx="5681246" cy="34435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6DC0B0-A299-6433-5C9B-ABCB21DD3B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0834" y="0"/>
            <a:ext cx="1599364" cy="2367149"/>
          </a:xfrm>
          <a:prstGeom prst="rect">
            <a:avLst/>
          </a:prstGeom>
        </p:spPr>
      </p:pic>
      <p:pic>
        <p:nvPicPr>
          <p:cNvPr id="34" name="Audio 33">
            <a:hlinkClick r:id="" action="ppaction://media"/>
            <a:extLst>
              <a:ext uri="{FF2B5EF4-FFF2-40B4-BE49-F238E27FC236}">
                <a16:creationId xmlns:a16="http://schemas.microsoft.com/office/drawing/2014/main" id="{4B192491-2173-9D8A-A1DE-44E87F3715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824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91"/>
    </mc:Choice>
    <mc:Fallback xmlns="">
      <p:transition spd="slow" advTm="150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FE5CA-D07D-8E45-C506-B0CBCB8E3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Functionality Testing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44CD8-C96F-A498-9EF4-FF110AC0C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All PCBs worked flawlessly; we did a version 2 board to finalize the boards appearance. </a:t>
            </a:r>
          </a:p>
          <a:p>
            <a:r>
              <a:rPr lang="en-US"/>
              <a:t>Water level sensor had some issues accurately reading water level.</a:t>
            </a:r>
          </a:p>
          <a:p>
            <a:pPr lvl="1"/>
            <a:r>
              <a:rPr lang="en-US"/>
              <a:t>Precise positioning and a flat surface fixed reading issues.</a:t>
            </a:r>
          </a:p>
          <a:p>
            <a:r>
              <a:rPr lang="en-US"/>
              <a:t>Integration of peripheral functions with the touch sensor required trial and error.</a:t>
            </a:r>
          </a:p>
          <a:p>
            <a:r>
              <a:rPr lang="en-US"/>
              <a:t>Sub system spectrometer had 2x the SNR we wanted.</a:t>
            </a:r>
          </a:p>
          <a:p>
            <a:r>
              <a:rPr lang="en-US"/>
              <a:t>Reducing sugar concentration tests were challenging. The margin for error in synthesizing the solution and in the readings really affect accuracy.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B644DA-060B-49F3-3BD0-11585C573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04192BB9-57B2-CC40-4FFC-A97F73A5C6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t="5806" r="28337" b="44658"/>
          <a:stretch/>
        </p:blipFill>
        <p:spPr>
          <a:xfrm>
            <a:off x="9944092" y="0"/>
            <a:ext cx="1655094" cy="2340713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6DAD78B2-33ED-B3D7-0011-C5A5047A8D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0079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640"/>
    </mc:Choice>
    <mc:Fallback xmlns="">
      <p:transition spd="slow" advTm="53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FC982-8531-502E-0F89-A9DBDBFD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Final thoughts on Hardware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2B2D0-79B6-3D51-FC6F-23F0302F1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Hardware functions well together.</a:t>
            </a:r>
          </a:p>
          <a:p>
            <a:r>
              <a:rPr lang="en-US"/>
              <a:t>Full integration of the system was relatively smooth.</a:t>
            </a:r>
          </a:p>
          <a:p>
            <a:r>
              <a:rPr lang="en-US"/>
              <a:t>We would have liked more time to make more revisions to the electronics housing. </a:t>
            </a:r>
          </a:p>
          <a:p>
            <a:r>
              <a:rPr lang="en-US"/>
              <a:t>The spectrometer functions well and gives us accuracy of sugar concentration readings within an acceptable range.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C1294C-2F9D-7B53-067B-67FD1287F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5DFB571C-17BC-B80C-11F1-6F435C6100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t="5806" r="28337" b="44658"/>
          <a:stretch/>
        </p:blipFill>
        <p:spPr>
          <a:xfrm>
            <a:off x="9944092" y="0"/>
            <a:ext cx="1655094" cy="2340713"/>
          </a:xfrm>
          <a:prstGeom prst="rect">
            <a:avLst/>
          </a:prstGeom>
        </p:spPr>
      </p:pic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7A292770-14FD-FA0E-5529-4D3B5F60FD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7807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755"/>
    </mc:Choice>
    <mc:Fallback xmlns="">
      <p:transition spd="slow" advTm="37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57B325C-3E35-45CF-9D07-3BCB281F3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83ED38-6719-D4C2-CD24-B2F911B45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Software Block Diagram</a:t>
            </a:r>
          </a:p>
        </p:txBody>
      </p:sp>
      <p:sp>
        <p:nvSpPr>
          <p:cNvPr id="35" name="Freeform 36">
            <a:extLst>
              <a:ext uri="{FF2B5EF4-FFF2-40B4-BE49-F238E27FC236}">
                <a16:creationId xmlns:a16="http://schemas.microsoft.com/office/drawing/2014/main" id="{C24BEC42-AFF3-40D1-93A2-A27A42E1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6" name="Freeform: Shape 35">
            <a:extLst>
              <a:ext uri="{FF2B5EF4-FFF2-40B4-BE49-F238E27FC236}">
                <a16:creationId xmlns:a16="http://schemas.microsoft.com/office/drawing/2014/main" id="{608F427C-1EC9-4280-9367-F2B3AA063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809954" cy="68580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98810A7-E114-447A-A7D6-69B27CFB5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Content Placeholder 3" descr="A diagram of a software development process&#10;&#10;Description automatically generated">
            <a:extLst>
              <a:ext uri="{FF2B5EF4-FFF2-40B4-BE49-F238E27FC236}">
                <a16:creationId xmlns:a16="http://schemas.microsoft.com/office/drawing/2014/main" id="{A757B6D3-435D-B38D-F5AB-C996828AFB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29" y="343002"/>
            <a:ext cx="7207552" cy="6036324"/>
          </a:xfrm>
          <a:prstGeom prst="rect">
            <a:avLst/>
          </a:prstGeom>
          <a:effectLst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1FF37F-76A3-F7D0-0586-D56506C35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29</a:t>
            </a:fld>
            <a:endParaRPr lang="en-US"/>
          </a:p>
        </p:txBody>
      </p:sp>
      <p:pic>
        <p:nvPicPr>
          <p:cNvPr id="3" name="Picture 2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CF73D735-2989-AAE1-45BC-E9FC505AD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49322" y="-12701"/>
            <a:ext cx="1579054" cy="2095502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A387A7B4-65CA-426D-AA2E-B42C60240F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82972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3721"/>
    </mc:Choice>
    <mc:Fallback xmlns="">
      <p:transition spd="slow" advTm="137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88FB346-8A8A-8491-C461-BF0DB62A7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/>
              <a:t>Goals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03CEF1A-A8EF-FD78-46B8-23790123F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201" y="1667908"/>
            <a:ext cx="8946541" cy="4195481"/>
          </a:xfrm>
        </p:spPr>
        <p:txBody>
          <a:bodyPr>
            <a:normAutofit/>
          </a:bodyPr>
          <a:lstStyle/>
          <a:p>
            <a:r>
              <a:rPr lang="en-US"/>
              <a:t>Goals:</a:t>
            </a:r>
          </a:p>
          <a:p>
            <a:pPr marL="0" indent="0">
              <a:buNone/>
            </a:pPr>
            <a:endParaRPr lang="en-US"/>
          </a:p>
          <a:p>
            <a:pPr lvl="1"/>
            <a:r>
              <a:rPr lang="en-US"/>
              <a:t>Basic Goal: Design a smart water bottle that can measure liquid contents and reducing sugar concentration with 80% accuracy or more. Develop an app that displays bottle information to users.</a:t>
            </a:r>
          </a:p>
          <a:p>
            <a:pPr lvl="1"/>
            <a:r>
              <a:rPr lang="en-US"/>
              <a:t>Advanced Goal: Develop methods to increase accuracy to 90% or greater for reducing sugar concentration readings and 85% or greater for water level readings. </a:t>
            </a:r>
          </a:p>
          <a:p>
            <a:pPr lvl="1"/>
            <a:r>
              <a:rPr lang="en-US"/>
              <a:t>Stretch Goal: Design a bottle that can measure all types of sugar concentrations accurately and have the grams per can measured displayed in the map. Research methods to extend battery life to multiple days.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79C2F-6875-FAA9-D49E-073AF8F65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3</a:t>
            </a:fld>
            <a:endParaRPr lang="en-US"/>
          </a:p>
        </p:txBody>
      </p:sp>
      <p:pic>
        <p:nvPicPr>
          <p:cNvPr id="2" name="Picture 1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6EB490E2-102E-BD60-3B07-4B83A60E6E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t="5806" r="28337" b="44658"/>
          <a:stretch/>
        </p:blipFill>
        <p:spPr>
          <a:xfrm>
            <a:off x="9944092" y="0"/>
            <a:ext cx="1655094" cy="2340713"/>
          </a:xfrm>
          <a:prstGeom prst="rect">
            <a:avLst/>
          </a:prstGeom>
        </p:spPr>
      </p:pic>
      <p:pic>
        <p:nvPicPr>
          <p:cNvPr id="39" name="Audio 38">
            <a:hlinkClick r:id="" action="ppaction://media"/>
            <a:extLst>
              <a:ext uri="{FF2B5EF4-FFF2-40B4-BE49-F238E27FC236}">
                <a16:creationId xmlns:a16="http://schemas.microsoft.com/office/drawing/2014/main" id="{01B4A015-A179-6460-140C-4CDE4A14DB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525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686"/>
    </mc:Choice>
    <mc:Fallback xmlns="">
      <p:transition spd="slow" advTm="446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A913B-46B2-68E6-38DD-2FCFB28E7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Full Stack Development Software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59531-CDA0-0AF0-77C9-ADED9951A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Front end software comparison and selection .</a:t>
            </a:r>
          </a:p>
          <a:p>
            <a:r>
              <a:rPr lang="en-US"/>
              <a:t>Back-end software comparison and selection.</a:t>
            </a:r>
          </a:p>
          <a:p>
            <a:r>
              <a:rPr lang="en-US"/>
              <a:t>Communications comparison and selection.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E42F60-F02B-F792-9F01-4049B9EA1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A13A893E-83B4-622E-6A4C-746014314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9322" y="-12701"/>
            <a:ext cx="1579054" cy="2095502"/>
          </a:xfrm>
          <a:prstGeom prst="rect">
            <a:avLst/>
          </a:prstGeom>
        </p:spPr>
      </p:pic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C0A50B87-84E0-133F-4D47-0BA53AAF0E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6865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80"/>
    </mc:Choice>
    <mc:Fallback xmlns="">
      <p:transition spd="slow" advTm="240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91F35-0231-F3F1-FDD2-025771C2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Front - End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86B694-EFD1-CCA2-DD56-6D38FDD38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31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0F9A9AB-BAAD-02DC-BEF3-0407CC3941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278" y="2060575"/>
            <a:ext cx="4396339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What does the Front-end do?</a:t>
            </a:r>
          </a:p>
          <a:p>
            <a:pPr>
              <a:buClr>
                <a:srgbClr val="8AD0D6"/>
              </a:buClr>
            </a:pPr>
            <a:r>
              <a:rPr lang="en-US"/>
              <a:t>Why are these factors important? </a:t>
            </a:r>
          </a:p>
          <a:p>
            <a:pPr marL="800100" lvl="1" indent="-342900">
              <a:buClr>
                <a:srgbClr val="8AD0D6"/>
              </a:buClr>
              <a:buFont typeface="Arial" charset="2"/>
              <a:buChar char="•"/>
            </a:pPr>
            <a:r>
              <a:rPr lang="en-US"/>
              <a:t>Cross platform </a:t>
            </a:r>
          </a:p>
          <a:p>
            <a:pPr marL="800100" lvl="1" indent="-342900">
              <a:buClr>
                <a:srgbClr val="8AD0D6"/>
              </a:buClr>
              <a:buFont typeface="Arial" charset="2"/>
              <a:buChar char="•"/>
            </a:pPr>
            <a:r>
              <a:rPr lang="en-US"/>
              <a:t>Language</a:t>
            </a:r>
          </a:p>
          <a:p>
            <a:pPr marL="800100" lvl="1" indent="-342900">
              <a:buClr>
                <a:srgbClr val="8AD0D6"/>
              </a:buClr>
              <a:buFont typeface="Arial" charset="2"/>
              <a:buChar char="•"/>
            </a:pPr>
            <a:r>
              <a:rPr lang="en-US"/>
              <a:t>API's (android, iOS)</a:t>
            </a:r>
          </a:p>
          <a:p>
            <a:pPr marL="800100" lvl="1" indent="-342900">
              <a:buClr>
                <a:srgbClr val="8AD0D6"/>
              </a:buClr>
              <a:buFont typeface="Arial" charset="2"/>
              <a:buChar char="•"/>
            </a:pPr>
            <a:r>
              <a:rPr lang="en-US"/>
              <a:t>UI/widget customization</a:t>
            </a:r>
          </a:p>
          <a:p>
            <a:pPr lvl="1">
              <a:buClr>
                <a:srgbClr val="8AD0D6"/>
              </a:buClr>
              <a:buFont typeface="Arial" charset="2"/>
              <a:buChar char="•"/>
            </a:pPr>
            <a:endParaRPr lang="en-US"/>
          </a:p>
        </p:txBody>
      </p:sp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2248C794-6361-4A4A-2DD5-DF7C8CE40C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7540874"/>
              </p:ext>
            </p:extLst>
          </p:nvPr>
        </p:nvGraphicFramePr>
        <p:xfrm>
          <a:off x="5060574" y="2055813"/>
          <a:ext cx="4791529" cy="3571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60230">
                  <a:extLst>
                    <a:ext uri="{9D8B030D-6E8A-4147-A177-3AD203B41FA5}">
                      <a16:colId xmlns:a16="http://schemas.microsoft.com/office/drawing/2014/main" val="725364656"/>
                    </a:ext>
                  </a:extLst>
                </a:gridCol>
                <a:gridCol w="937662">
                  <a:extLst>
                    <a:ext uri="{9D8B030D-6E8A-4147-A177-3AD203B41FA5}">
                      <a16:colId xmlns:a16="http://schemas.microsoft.com/office/drawing/2014/main" val="1546641765"/>
                    </a:ext>
                  </a:extLst>
                </a:gridCol>
                <a:gridCol w="1098945">
                  <a:extLst>
                    <a:ext uri="{9D8B030D-6E8A-4147-A177-3AD203B41FA5}">
                      <a16:colId xmlns:a16="http://schemas.microsoft.com/office/drawing/2014/main" val="2584004490"/>
                    </a:ext>
                  </a:extLst>
                </a:gridCol>
                <a:gridCol w="1494692">
                  <a:extLst>
                    <a:ext uri="{9D8B030D-6E8A-4147-A177-3AD203B41FA5}">
                      <a16:colId xmlns:a16="http://schemas.microsoft.com/office/drawing/2014/main" val="17191320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00FF00"/>
                          </a:highlight>
                        </a:rPr>
                        <a:t>Flutter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err="1"/>
                        <a:t>Kivy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React Native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366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Cross Platform </a:t>
                      </a:r>
                      <a:endParaRPr lang="en-US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648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Language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Python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JavaScript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441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/>
                        <a:t>Difficulty</a:t>
                      </a:r>
                      <a:endParaRPr lang="en-US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Medium-High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39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Runtime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Fast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77783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Customization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206386"/>
                  </a:ext>
                </a:extLst>
              </a:tr>
            </a:tbl>
          </a:graphicData>
        </a:graphic>
      </p:graphicFrame>
      <p:pic>
        <p:nvPicPr>
          <p:cNvPr id="3" name="Picture 2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C61420ED-552D-1E3A-C12D-F660860047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9322" y="-12701"/>
            <a:ext cx="1579054" cy="2095502"/>
          </a:xfrm>
          <a:prstGeom prst="rect">
            <a:avLst/>
          </a:prstGeom>
        </p:spPr>
      </p:pic>
      <p:pic>
        <p:nvPicPr>
          <p:cNvPr id="34" name="Audio 33">
            <a:hlinkClick r:id="" action="ppaction://media"/>
            <a:extLst>
              <a:ext uri="{FF2B5EF4-FFF2-40B4-BE49-F238E27FC236}">
                <a16:creationId xmlns:a16="http://schemas.microsoft.com/office/drawing/2014/main" id="{F094F0D6-353E-5DBE-BB51-F3E1A4E370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2859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507"/>
    </mc:Choice>
    <mc:Fallback xmlns="">
      <p:transition spd="slow" advTm="625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DCFA6C24-6D15-7936-5417-327A74D48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9322" y="-12701"/>
            <a:ext cx="1579054" cy="20955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409745-A318-72C4-627A-7C2CF82B6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 end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35E4696-6A74-1382-B80C-05668C0C37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278" y="1853931"/>
            <a:ext cx="4396339" cy="419576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/>
              <a:t>What does the Back-end do?</a:t>
            </a:r>
          </a:p>
          <a:p>
            <a:pPr>
              <a:buClr>
                <a:srgbClr val="8AD0D6"/>
              </a:buClr>
            </a:pPr>
            <a:r>
              <a:rPr lang="en-US"/>
              <a:t>Why are these factors important?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Scalability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locality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Cost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Functionality (base feature)</a:t>
            </a:r>
          </a:p>
          <a:p>
            <a:pPr>
              <a:buClr>
                <a:srgbClr val="8AD0D6"/>
              </a:buClr>
            </a:pPr>
            <a:r>
              <a:rPr lang="en-US"/>
              <a:t>Other benefits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Ease of use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Testing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Functionality (additional feature) </a:t>
            </a:r>
          </a:p>
          <a:p>
            <a:pPr>
              <a:buClr>
                <a:srgbClr val="8AD0D6"/>
              </a:buClr>
            </a:pPr>
            <a:endParaRPr lang="en-US"/>
          </a:p>
          <a:p>
            <a:pPr>
              <a:buClr>
                <a:srgbClr val="8AD0D6"/>
              </a:buClr>
            </a:pPr>
            <a:endParaRPr lang="en-US"/>
          </a:p>
        </p:txBody>
      </p:sp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50546466-3835-6AC4-47D4-11A34364AC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5957994"/>
              </p:ext>
            </p:extLst>
          </p:nvPr>
        </p:nvGraphicFramePr>
        <p:xfrm>
          <a:off x="5055660" y="1850358"/>
          <a:ext cx="5978499" cy="4328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57077">
                  <a:extLst>
                    <a:ext uri="{9D8B030D-6E8A-4147-A177-3AD203B41FA5}">
                      <a16:colId xmlns:a16="http://schemas.microsoft.com/office/drawing/2014/main" val="357907768"/>
                    </a:ext>
                  </a:extLst>
                </a:gridCol>
                <a:gridCol w="1938660">
                  <a:extLst>
                    <a:ext uri="{9D8B030D-6E8A-4147-A177-3AD203B41FA5}">
                      <a16:colId xmlns:a16="http://schemas.microsoft.com/office/drawing/2014/main" val="3016172266"/>
                    </a:ext>
                  </a:extLst>
                </a:gridCol>
                <a:gridCol w="1982762">
                  <a:extLst>
                    <a:ext uri="{9D8B030D-6E8A-4147-A177-3AD203B41FA5}">
                      <a16:colId xmlns:a16="http://schemas.microsoft.com/office/drawing/2014/main" val="147310581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Firebase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00FF00"/>
                          </a:highlight>
                        </a:rPr>
                        <a:t>AWS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6056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Scalability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Vertical &amp; horizontal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Vertical &amp; horizontal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589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Locality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Many servers via Google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Many local servers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8834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035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Databasing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Many Options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Many options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022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App deployment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Offered(hosting, storage, authentication)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Offered</a:t>
                      </a: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(hosting, storage, authentication)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949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App 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1101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Extra Features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Moderate extra features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Many extra features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86818"/>
                  </a:ext>
                </a:extLst>
              </a:tr>
            </a:tbl>
          </a:graphicData>
        </a:graphic>
      </p:graphicFrame>
      <p:pic>
        <p:nvPicPr>
          <p:cNvPr id="26" name="Audio 25">
            <a:hlinkClick r:id="" action="ppaction://media"/>
            <a:extLst>
              <a:ext uri="{FF2B5EF4-FFF2-40B4-BE49-F238E27FC236}">
                <a16:creationId xmlns:a16="http://schemas.microsoft.com/office/drawing/2014/main" id="{8C441470-DC7E-4212-D0E9-047774ECAB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7568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500"/>
    </mc:Choice>
    <mc:Fallback xmlns="">
      <p:transition spd="slow" advTm="61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79876-A598-C223-0C9B-7FCEB09FC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Wireless Communications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6D7970-E9E1-97E4-7FD1-B1F50BD97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33</a:t>
            </a:fld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E674309-C8E2-E9CE-0296-7B31870DEB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4123233"/>
              </p:ext>
            </p:extLst>
          </p:nvPr>
        </p:nvGraphicFramePr>
        <p:xfrm>
          <a:off x="1103313" y="2052638"/>
          <a:ext cx="8947149" cy="2392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82383">
                  <a:extLst>
                    <a:ext uri="{9D8B030D-6E8A-4147-A177-3AD203B41FA5}">
                      <a16:colId xmlns:a16="http://schemas.microsoft.com/office/drawing/2014/main" val="796161588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429361905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20882687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>
                          <a:highlight>
                            <a:srgbClr val="00FF00"/>
                          </a:highlight>
                        </a:rPr>
                        <a:t>Bluetooth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err="1"/>
                        <a:t>Wifi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267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Security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Weaker (no encryption)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Stronger (encryption)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812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Connectivity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Shorter range, slow 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Longer range, faster speed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71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Ease of 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Easier( for developer and user)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Harder (for developer and user)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0173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Power Consumption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Higher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0093278"/>
                  </a:ext>
                </a:extLst>
              </a:tr>
            </a:tbl>
          </a:graphicData>
        </a:graphic>
      </p:graphicFrame>
      <p:pic>
        <p:nvPicPr>
          <p:cNvPr id="3" name="Picture 2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2CFA3911-A917-B1BC-BD70-2550EBF406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9322" y="-12701"/>
            <a:ext cx="1579054" cy="2095502"/>
          </a:xfrm>
          <a:prstGeom prst="rect">
            <a:avLst/>
          </a:prstGeom>
        </p:spPr>
      </p:pic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732DA76F-EB99-7DC9-F16E-F8CE0C5260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486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06"/>
    </mc:Choice>
    <mc:Fallback xmlns="">
      <p:transition spd="slow" advTm="575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0100C-BB34-6E78-4083-FAE310561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Software Selection 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1C667-10AE-84AD-AA44-1E94C3A2A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34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1B5D4F2-E451-2D77-C56D-62E393302A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292273"/>
              </p:ext>
            </p:extLst>
          </p:nvPr>
        </p:nvGraphicFramePr>
        <p:xfrm>
          <a:off x="1124664" y="1401032"/>
          <a:ext cx="8168640" cy="1752599"/>
        </p:xfrm>
        <a:graphic>
          <a:graphicData uri="http://schemas.openxmlformats.org/drawingml/2006/table">
            <a:tbl>
              <a:tblPr firstCol="1" bandRow="1">
                <a:tableStyleId>{073A0DAA-6AF3-43AB-8588-CEC1D06C72B9}</a:tableStyleId>
              </a:tblPr>
              <a:tblGrid>
                <a:gridCol w="2381250">
                  <a:extLst>
                    <a:ext uri="{9D8B030D-6E8A-4147-A177-3AD203B41FA5}">
                      <a16:colId xmlns:a16="http://schemas.microsoft.com/office/drawing/2014/main" val="3291239702"/>
                    </a:ext>
                  </a:extLst>
                </a:gridCol>
                <a:gridCol w="5787390">
                  <a:extLst>
                    <a:ext uri="{9D8B030D-6E8A-4147-A177-3AD203B41FA5}">
                      <a16:colId xmlns:a16="http://schemas.microsoft.com/office/drawing/2014/main" val="1270673321"/>
                    </a:ext>
                  </a:extLst>
                </a:gridCol>
              </a:tblGrid>
              <a:tr h="370839"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Final software selection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4213324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Front-End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Flutter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006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Back-End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AWS (Amazon web services)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7151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Wireless Communication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Bluetooth(Bluetooth low energy "</a:t>
                      </a:r>
                      <a:r>
                        <a:rPr lang="en-US" err="1"/>
                        <a:t>ble</a:t>
                      </a:r>
                      <a:r>
                        <a:rPr lang="en-US"/>
                        <a:t>")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370495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9D6DC89-4823-4604-9147-01A3C8DA09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873882"/>
              </p:ext>
            </p:extLst>
          </p:nvPr>
        </p:nvGraphicFramePr>
        <p:xfrm>
          <a:off x="1125141" y="3702844"/>
          <a:ext cx="8168639" cy="211836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339578">
                  <a:extLst>
                    <a:ext uri="{9D8B030D-6E8A-4147-A177-3AD203B41FA5}">
                      <a16:colId xmlns:a16="http://schemas.microsoft.com/office/drawing/2014/main" val="2700906082"/>
                    </a:ext>
                  </a:extLst>
                </a:gridCol>
                <a:gridCol w="5829061">
                  <a:extLst>
                    <a:ext uri="{9D8B030D-6E8A-4147-A177-3AD203B41FA5}">
                      <a16:colId xmlns:a16="http://schemas.microsoft.com/office/drawing/2014/main" val="2429669905"/>
                    </a:ext>
                  </a:extLst>
                </a:gridCol>
              </a:tblGrid>
              <a:tr h="363140">
                <a:tc gridSpan="2">
                  <a:txBody>
                    <a:bodyPr/>
                    <a:lstStyle/>
                    <a:p>
                      <a:pPr algn="ctr"/>
                      <a:r>
                        <a:rPr lang="en-US"/>
                        <a:t>Back-end extended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2313696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Lambda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Used for generating graphs(used external from user)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634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DynamoDB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Used for storing beverage 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29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Used to store generated tables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856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Amplify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Used for user auth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965206"/>
                  </a:ext>
                </a:extLst>
              </a:tr>
            </a:tbl>
          </a:graphicData>
        </a:graphic>
      </p:graphicFrame>
      <p:pic>
        <p:nvPicPr>
          <p:cNvPr id="5" name="Picture 4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DF8B1AED-1BED-5BA7-AE7D-531181EBA0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9322" y="-12701"/>
            <a:ext cx="1579054" cy="2095502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5E5845F7-F6CE-08E3-D1B7-72698E4190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1900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92"/>
    </mc:Choice>
    <mc:Fallback xmlns="">
      <p:transition spd="slow" advTm="172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CA4E5-1168-7A55-7341-0CDE3E0F5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 Case Diagram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F30BFF-F322-8AD6-CBF2-F6B3DDBB7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35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EB3F628-0B18-76C8-240F-FE67DB829C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Four actors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User (via mobile app)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Bottle 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AWS DynamoDB( our database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AWS services(other AWS services)</a:t>
            </a:r>
          </a:p>
          <a:p>
            <a:pPr>
              <a:buClr>
                <a:srgbClr val="8AD0D6"/>
              </a:buClr>
            </a:pPr>
            <a:r>
              <a:rPr lang="en-US"/>
              <a:t>Three base features outlined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User Authentication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Data transfer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Alt. </a:t>
            </a:r>
            <a:r>
              <a:rPr lang="en-US" err="1"/>
              <a:t>featrues</a:t>
            </a:r>
            <a:endParaRPr lang="en-US"/>
          </a:p>
        </p:txBody>
      </p:sp>
      <p:pic>
        <p:nvPicPr>
          <p:cNvPr id="3" name="Picture 2" descr="A screenshot of a diagram&#10;&#10;AI-generated content may be incorrect.">
            <a:extLst>
              <a:ext uri="{FF2B5EF4-FFF2-40B4-BE49-F238E27FC236}">
                <a16:creationId xmlns:a16="http://schemas.microsoft.com/office/drawing/2014/main" id="{D3666F85-D48B-1502-946D-7A0386BF08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8625" y="1293610"/>
            <a:ext cx="5591175" cy="4962525"/>
          </a:xfrm>
          <a:prstGeom prst="rect">
            <a:avLst/>
          </a:prstGeom>
        </p:spPr>
      </p:pic>
      <p:pic>
        <p:nvPicPr>
          <p:cNvPr id="6" name="Picture 5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AA1D351C-10CF-316D-1924-0FD81E2F9C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9322" y="-12701"/>
            <a:ext cx="1579054" cy="2095502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0B48E93A-CB63-897B-08F8-AB45E87F54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7958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905"/>
    </mc:Choice>
    <mc:Fallback xmlns="">
      <p:transition spd="slow" advTm="719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39A35-5B83-FEED-2DB3-EC32875BE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02" y="420292"/>
            <a:ext cx="8194170" cy="1308658"/>
          </a:xfrm>
        </p:spPr>
        <p:txBody>
          <a:bodyPr/>
          <a:lstStyle/>
          <a:p>
            <a:r>
              <a:rPr lang="en-US"/>
              <a:t>UI Design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B6BAE-AD5A-EE2E-A1E0-1CBA62DF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36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DFE860-A6EC-02EA-09DB-4CE343ED64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3754" y="1746676"/>
            <a:ext cx="4396339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App design: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Zones 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3-6 zones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Widgets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Current beverage consumption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Table Data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Beverage info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Notifications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Sugar </a:t>
            </a:r>
            <a:r>
              <a:rPr lang="en-US" err="1"/>
              <a:t>Conecentration</a:t>
            </a:r>
            <a:endParaRPr lang="en-US"/>
          </a:p>
        </p:txBody>
      </p:sp>
      <p:pic>
        <p:nvPicPr>
          <p:cNvPr id="12" name="Picture 11" descr="A screenshot of a login screen&#10;&#10;AI-generated content may be incorrect.">
            <a:extLst>
              <a:ext uri="{FF2B5EF4-FFF2-40B4-BE49-F238E27FC236}">
                <a16:creationId xmlns:a16="http://schemas.microsoft.com/office/drawing/2014/main" id="{4660DF96-6113-F540-8B8A-AF21CF54AD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003" y="2130057"/>
            <a:ext cx="1668162" cy="3429000"/>
          </a:xfrm>
          <a:prstGeom prst="rect">
            <a:avLst/>
          </a:prstGeom>
        </p:spPr>
      </p:pic>
      <p:pic>
        <p:nvPicPr>
          <p:cNvPr id="9" name="Picture 8" descr="A white background with pink and black lines&#10;&#10;AI-generated content may be incorrect.">
            <a:extLst>
              <a:ext uri="{FF2B5EF4-FFF2-40B4-BE49-F238E27FC236}">
                <a16:creationId xmlns:a16="http://schemas.microsoft.com/office/drawing/2014/main" id="{5B5EFF5E-8968-61EC-439B-C112CE3738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349" y="2130059"/>
            <a:ext cx="1668161" cy="3428998"/>
          </a:xfrm>
          <a:prstGeom prst="rect">
            <a:avLst/>
          </a:prstGeom>
        </p:spPr>
      </p:pic>
      <p:pic>
        <p:nvPicPr>
          <p:cNvPr id="13" name="Picture 12" descr="A screenshot of a login form&#10;&#10;AI-generated content may be incorrect.">
            <a:extLst>
              <a:ext uri="{FF2B5EF4-FFF2-40B4-BE49-F238E27FC236}">
                <a16:creationId xmlns:a16="http://schemas.microsoft.com/office/drawing/2014/main" id="{74064F6C-B0FC-FBA9-D375-A09F6D1634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658" y="2130057"/>
            <a:ext cx="1668162" cy="3429000"/>
          </a:xfrm>
          <a:prstGeom prst="rect">
            <a:avLst/>
          </a:prstGeom>
        </p:spPr>
      </p:pic>
      <p:pic>
        <p:nvPicPr>
          <p:cNvPr id="3" name="Picture 2" descr="A screenshot of a message&#10;&#10;AI-generated content may be incorrect.">
            <a:extLst>
              <a:ext uri="{FF2B5EF4-FFF2-40B4-BE49-F238E27FC236}">
                <a16:creationId xmlns:a16="http://schemas.microsoft.com/office/drawing/2014/main" id="{78F38873-6782-8243-271B-3E5F3FEE41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7446" y="2127353"/>
            <a:ext cx="1666410" cy="3431704"/>
          </a:xfrm>
          <a:prstGeom prst="rect">
            <a:avLst/>
          </a:prstGeom>
        </p:spPr>
      </p:pic>
      <p:pic>
        <p:nvPicPr>
          <p:cNvPr id="7" name="Picture 6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D89C298A-8FCE-EEA3-C416-A5C02497FC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49322" y="-12701"/>
            <a:ext cx="1579054" cy="2095502"/>
          </a:xfrm>
          <a:prstGeom prst="rect">
            <a:avLst/>
          </a:prstGeom>
        </p:spPr>
      </p:pic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433BFA6F-7558-2BE4-5E95-C0A6A1F775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2549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561"/>
    </mc:Choice>
    <mc:Fallback xmlns="">
      <p:transition spd="slow" advTm="92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1515115-95FB-41E0-86F3-8744438C0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39E6042-B167-9D5A-433D-B3B2218DC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Class diagram</a:t>
            </a:r>
          </a:p>
        </p:txBody>
      </p:sp>
      <p:sp>
        <p:nvSpPr>
          <p:cNvPr id="20" name="Freeform 31">
            <a:extLst>
              <a:ext uri="{FF2B5EF4-FFF2-40B4-BE49-F238E27FC236}">
                <a16:creationId xmlns:a16="http://schemas.microsoft.com/office/drawing/2014/main" id="{8222A33F-BE2D-4D69-92A0-5DF8B17BA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CE1C74D0-9609-468A-9597-5D87C8A42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98731" y="664312"/>
            <a:ext cx="6858001" cy="5529377"/>
          </a:xfrm>
          <a:custGeom>
            <a:avLst/>
            <a:gdLst>
              <a:gd name="connsiteX0" fmla="*/ 6858001 w 6858001"/>
              <a:gd name="connsiteY0" fmla="*/ 1177 h 5529377"/>
              <a:gd name="connsiteX1" fmla="*/ 6858001 w 6858001"/>
              <a:gd name="connsiteY1" fmla="*/ 1344715 h 5529377"/>
              <a:gd name="connsiteX2" fmla="*/ 6858000 w 6858001"/>
              <a:gd name="connsiteY2" fmla="*/ 1344715 h 5529377"/>
              <a:gd name="connsiteX3" fmla="*/ 6858000 w 6858001"/>
              <a:gd name="connsiteY3" fmla="*/ 5529377 h 5529377"/>
              <a:gd name="connsiteX4" fmla="*/ 0 w 6858001"/>
              <a:gd name="connsiteY4" fmla="*/ 5529376 h 5529377"/>
              <a:gd name="connsiteX5" fmla="*/ 0 w 6858001"/>
              <a:gd name="connsiteY5" fmla="*/ 891096 h 5529377"/>
              <a:gd name="connsiteX6" fmla="*/ 1 w 6858001"/>
              <a:gd name="connsiteY6" fmla="*/ 891096 h 5529377"/>
              <a:gd name="connsiteX7" fmla="*/ 1 w 6858001"/>
              <a:gd name="connsiteY7" fmla="*/ 0 h 5529377"/>
              <a:gd name="connsiteX8" fmla="*/ 40463 w 6858001"/>
              <a:gd name="connsiteY8" fmla="*/ 5883 h 5529377"/>
              <a:gd name="connsiteX9" fmla="*/ 159107 w 6858001"/>
              <a:gd name="connsiteY9" fmla="*/ 23196 h 5529377"/>
              <a:gd name="connsiteX10" fmla="*/ 245518 w 6858001"/>
              <a:gd name="connsiteY10" fmla="*/ 35299 h 5529377"/>
              <a:gd name="connsiteX11" fmla="*/ 348388 w 6858001"/>
              <a:gd name="connsiteY11" fmla="*/ 48073 h 5529377"/>
              <a:gd name="connsiteX12" fmla="*/ 470460 w 6858001"/>
              <a:gd name="connsiteY12" fmla="*/ 63369 h 5529377"/>
              <a:gd name="connsiteX13" fmla="*/ 605563 w 6858001"/>
              <a:gd name="connsiteY13" fmla="*/ 79506 h 5529377"/>
              <a:gd name="connsiteX14" fmla="*/ 757810 w 6858001"/>
              <a:gd name="connsiteY14" fmla="*/ 96483 h 5529377"/>
              <a:gd name="connsiteX15" fmla="*/ 923774 w 6858001"/>
              <a:gd name="connsiteY15" fmla="*/ 114469 h 5529377"/>
              <a:gd name="connsiteX16" fmla="*/ 1104139 w 6858001"/>
              <a:gd name="connsiteY16" fmla="*/ 132454 h 5529377"/>
              <a:gd name="connsiteX17" fmla="*/ 1296163 w 6858001"/>
              <a:gd name="connsiteY17" fmla="*/ 150776 h 5529377"/>
              <a:gd name="connsiteX18" fmla="*/ 1503275 w 6858001"/>
              <a:gd name="connsiteY18" fmla="*/ 167753 h 5529377"/>
              <a:gd name="connsiteX19" fmla="*/ 1719988 w 6858001"/>
              <a:gd name="connsiteY19" fmla="*/ 184058 h 5529377"/>
              <a:gd name="connsiteX20" fmla="*/ 1949045 w 6858001"/>
              <a:gd name="connsiteY20" fmla="*/ 198849 h 5529377"/>
              <a:gd name="connsiteX21" fmla="*/ 2187703 w 6858001"/>
              <a:gd name="connsiteY21" fmla="*/ 212969 h 5529377"/>
              <a:gd name="connsiteX22" fmla="*/ 2436649 w 6858001"/>
              <a:gd name="connsiteY22" fmla="*/ 226248 h 5529377"/>
              <a:gd name="connsiteX23" fmla="*/ 2564208 w 6858001"/>
              <a:gd name="connsiteY23" fmla="*/ 230955 h 5529377"/>
              <a:gd name="connsiteX24" fmla="*/ 2694509 w 6858001"/>
              <a:gd name="connsiteY24" fmla="*/ 236165 h 5529377"/>
              <a:gd name="connsiteX25" fmla="*/ 2826868 w 6858001"/>
              <a:gd name="connsiteY25" fmla="*/ 241040 h 5529377"/>
              <a:gd name="connsiteX26" fmla="*/ 2959914 w 6858001"/>
              <a:gd name="connsiteY26" fmla="*/ 244234 h 5529377"/>
              <a:gd name="connsiteX27" fmla="*/ 3095702 w 6858001"/>
              <a:gd name="connsiteY27" fmla="*/ 247091 h 5529377"/>
              <a:gd name="connsiteX28" fmla="*/ 3232862 w 6858001"/>
              <a:gd name="connsiteY28" fmla="*/ 250117 h 5529377"/>
              <a:gd name="connsiteX29" fmla="*/ 3372765 w 6858001"/>
              <a:gd name="connsiteY29" fmla="*/ 252134 h 5529377"/>
              <a:gd name="connsiteX30" fmla="*/ 3514040 w 6858001"/>
              <a:gd name="connsiteY30" fmla="*/ 252134 h 5529377"/>
              <a:gd name="connsiteX31" fmla="*/ 3656686 w 6858001"/>
              <a:gd name="connsiteY31" fmla="*/ 253142 h 5529377"/>
              <a:gd name="connsiteX32" fmla="*/ 3800704 w 6858001"/>
              <a:gd name="connsiteY32" fmla="*/ 252134 h 5529377"/>
              <a:gd name="connsiteX33" fmla="*/ 3946780 w 6858001"/>
              <a:gd name="connsiteY33" fmla="*/ 250117 h 5529377"/>
              <a:gd name="connsiteX34" fmla="*/ 4092855 w 6858001"/>
              <a:gd name="connsiteY34" fmla="*/ 248268 h 5529377"/>
              <a:gd name="connsiteX35" fmla="*/ 4240988 w 6858001"/>
              <a:gd name="connsiteY35" fmla="*/ 244234 h 5529377"/>
              <a:gd name="connsiteX36" fmla="*/ 4390492 w 6858001"/>
              <a:gd name="connsiteY36" fmla="*/ 240032 h 5529377"/>
              <a:gd name="connsiteX37" fmla="*/ 4539997 w 6858001"/>
              <a:gd name="connsiteY37" fmla="*/ 235157 h 5529377"/>
              <a:gd name="connsiteX38" fmla="*/ 4690873 w 6858001"/>
              <a:gd name="connsiteY38" fmla="*/ 228266 h 5529377"/>
              <a:gd name="connsiteX39" fmla="*/ 4843120 w 6858001"/>
              <a:gd name="connsiteY39" fmla="*/ 220029 h 5529377"/>
              <a:gd name="connsiteX40" fmla="*/ 4996054 w 6858001"/>
              <a:gd name="connsiteY40" fmla="*/ 212129 h 5529377"/>
              <a:gd name="connsiteX41" fmla="*/ 5148987 w 6858001"/>
              <a:gd name="connsiteY41" fmla="*/ 202044 h 5529377"/>
              <a:gd name="connsiteX42" fmla="*/ 5303978 w 6858001"/>
              <a:gd name="connsiteY42" fmla="*/ 189941 h 5529377"/>
              <a:gd name="connsiteX43" fmla="*/ 5456911 w 6858001"/>
              <a:gd name="connsiteY43" fmla="*/ 177839 h 5529377"/>
              <a:gd name="connsiteX44" fmla="*/ 5612588 w 6858001"/>
              <a:gd name="connsiteY44" fmla="*/ 163887 h 5529377"/>
              <a:gd name="connsiteX45" fmla="*/ 5768950 w 6858001"/>
              <a:gd name="connsiteY45" fmla="*/ 148591 h 5529377"/>
              <a:gd name="connsiteX46" fmla="*/ 5923255 w 6858001"/>
              <a:gd name="connsiteY46" fmla="*/ 132455 h 5529377"/>
              <a:gd name="connsiteX47" fmla="*/ 6079618 w 6858001"/>
              <a:gd name="connsiteY47" fmla="*/ 113629 h 5529377"/>
              <a:gd name="connsiteX48" fmla="*/ 6235294 w 6858001"/>
              <a:gd name="connsiteY48" fmla="*/ 93458 h 5529377"/>
              <a:gd name="connsiteX49" fmla="*/ 6391657 w 6858001"/>
              <a:gd name="connsiteY49" fmla="*/ 73455 h 5529377"/>
              <a:gd name="connsiteX50" fmla="*/ 6547333 w 6858001"/>
              <a:gd name="connsiteY50" fmla="*/ 50091 h 5529377"/>
              <a:gd name="connsiteX51" fmla="*/ 6702324 w 6858001"/>
              <a:gd name="connsiteY51" fmla="*/ 26222 h 552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529377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529377"/>
                </a:lnTo>
                <a:lnTo>
                  <a:pt x="0" y="5529376"/>
                </a:lnTo>
                <a:lnTo>
                  <a:pt x="0" y="891096"/>
                </a:lnTo>
                <a:lnTo>
                  <a:pt x="1" y="891096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2" name="Picture 1" descr="A diagram of a computer&#10;&#10;AI-generated content may be incorrect.">
            <a:extLst>
              <a:ext uri="{FF2B5EF4-FFF2-40B4-BE49-F238E27FC236}">
                <a16:creationId xmlns:a16="http://schemas.microsoft.com/office/drawing/2014/main" id="{4CC4A6C9-7497-4A3B-C030-1ACA921CCB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3742" y="1283371"/>
            <a:ext cx="3980139" cy="4291255"/>
          </a:xfrm>
          <a:prstGeom prst="rect">
            <a:avLst/>
          </a:prstGeom>
          <a:effectLst/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137128D-E594-4905-9F76-E385F0831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A9CF7D1-68A3-3396-8B25-2C9DB860FF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1" y="2438400"/>
            <a:ext cx="5616216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Used to help make code more readable</a:t>
            </a:r>
          </a:p>
          <a:p>
            <a:pPr>
              <a:buClr>
                <a:srgbClr val="8AD0D6"/>
              </a:buClr>
            </a:pPr>
            <a:r>
              <a:rPr lang="en-US">
                <a:solidFill>
                  <a:srgbClr val="FFFFFF"/>
                </a:solidFill>
              </a:rPr>
              <a:t>Breaks off mobile-App elements for potential user customization.</a:t>
            </a:r>
          </a:p>
          <a:p>
            <a:pPr>
              <a:buClr>
                <a:srgbClr val="8AD0D6"/>
              </a:buClr>
            </a:pPr>
            <a:r>
              <a:rPr lang="en-US">
                <a:solidFill>
                  <a:srgbClr val="FFFFFF"/>
                </a:solidFill>
              </a:rPr>
              <a:t>Makes debugging easier</a:t>
            </a:r>
          </a:p>
          <a:p>
            <a:pPr>
              <a:buClr>
                <a:srgbClr val="8AD0D6"/>
              </a:buClr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2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B899FE6C-6099-B030-0F53-E725409A2B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3516" y="-4915"/>
            <a:ext cx="1579054" cy="2095502"/>
          </a:xfrm>
          <a:prstGeom prst="rect">
            <a:avLst/>
          </a:prstGeom>
        </p:spPr>
      </p:pic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E279879F-425F-48EE-7708-99E04CED4B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68252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6043"/>
    </mc:Choice>
    <mc:Fallback xmlns="">
      <p:transition spd="slow" advTm="1060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6C3C5-D653-B55E-2986-E4878ECAA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Database Design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2616BE-99B3-2CF8-FC9E-73A4EC20F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38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F1C0AB1-FBB3-8407-4F21-039C09DCE3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Two distinct databases: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One for beverage info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One for user info (will be implemented in future update)</a:t>
            </a:r>
          </a:p>
          <a:p>
            <a:pPr>
              <a:buClr>
                <a:srgbClr val="8AD0D6"/>
              </a:buClr>
            </a:pPr>
            <a:r>
              <a:rPr lang="en-US"/>
              <a:t>Partitioning: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User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Primary: user ID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Secondary: Beverage name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Beverage</a:t>
            </a:r>
          </a:p>
          <a:p>
            <a:pPr lvl="2">
              <a:buClr>
                <a:srgbClr val="8AD0D6"/>
              </a:buClr>
            </a:pPr>
            <a:r>
              <a:rPr lang="en-US"/>
              <a:t>Beverage name</a:t>
            </a:r>
            <a:endParaRPr lang="en-US">
              <a:solidFill>
                <a:srgbClr val="000000"/>
              </a:solidFill>
            </a:endParaRPr>
          </a:p>
          <a:p>
            <a:pPr>
              <a:buClr>
                <a:srgbClr val="8AD0D6"/>
              </a:buClr>
            </a:pPr>
            <a:r>
              <a:rPr lang="en-US"/>
              <a:t>Must be used in </a:t>
            </a:r>
            <a:r>
              <a:rPr lang="en-US" err="1"/>
              <a:t>tandum</a:t>
            </a:r>
            <a:r>
              <a:rPr lang="en-US"/>
              <a:t>!!!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C53F71-4941-8C1A-77A3-9A64A1734C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2162" y="1714500"/>
            <a:ext cx="6067425" cy="3952875"/>
          </a:xfrm>
          <a:prstGeom prst="rect">
            <a:avLst/>
          </a:prstGeom>
        </p:spPr>
      </p:pic>
      <p:pic>
        <p:nvPicPr>
          <p:cNvPr id="6" name="Picture 5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7A09F409-0346-748E-2533-CB2D2D6174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9322" y="-2869"/>
            <a:ext cx="1306936" cy="1734385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F7A44549-F0F8-30D9-B6B6-1F2088E70B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6379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776"/>
    </mc:Choice>
    <mc:Fallback xmlns="">
      <p:transition spd="slow" advTm="62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091A5-8677-DBA6-C550-454CA6894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Full Stack Development Results &amp; Final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FA4D9-5394-1474-9EBC-FBDBAF29B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we hate mobile app development</a:t>
            </a:r>
          </a:p>
          <a:p>
            <a:pPr>
              <a:buClr>
                <a:srgbClr val="8AD0D6"/>
              </a:buClr>
            </a:pPr>
            <a:r>
              <a:rPr lang="en-US"/>
              <a:t>All the features are working adequately together but not in an optimal fashion.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Widgets must be updated via screen rotation or user input.</a:t>
            </a:r>
          </a:p>
          <a:p>
            <a:pPr>
              <a:buClr>
                <a:srgbClr val="8AD0D6"/>
              </a:buClr>
            </a:pPr>
            <a:r>
              <a:rPr lang="en-US"/>
              <a:t>If we had more time, we would have been able to fix some of these minor bugs and been able to implement a more unique UI.</a:t>
            </a:r>
          </a:p>
          <a:p>
            <a:pPr>
              <a:buClr>
                <a:srgbClr val="8AD0D6"/>
              </a:buClr>
            </a:pPr>
            <a:r>
              <a:rPr lang="en-US"/>
              <a:t>The front-end to back-end connection was the greatest struggle for the development of the app.</a:t>
            </a:r>
          </a:p>
          <a:p>
            <a:pPr>
              <a:buClr>
                <a:srgbClr val="8AD0D6"/>
              </a:buClr>
            </a:pPr>
            <a:r>
              <a:rPr lang="en-US"/>
              <a:t>Other than that, the app works well.</a:t>
            </a:r>
          </a:p>
          <a:p>
            <a:pPr marL="0" indent="0">
              <a:buClr>
                <a:srgbClr val="8AD0D6"/>
              </a:buClr>
              <a:buNone/>
            </a:pPr>
            <a:endParaRPr lang="en-US"/>
          </a:p>
          <a:p>
            <a:pPr>
              <a:buClr>
                <a:srgbClr val="8AD0D6"/>
              </a:buClr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FD0C77-47D3-895C-5680-21D935489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4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32636B2A-4DFB-E82A-7247-BDC766549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9322" y="-12701"/>
            <a:ext cx="1579054" cy="2095502"/>
          </a:xfrm>
          <a:prstGeom prst="rect">
            <a:avLst/>
          </a:prstGeom>
        </p:spPr>
      </p:pic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CD9BF77C-5814-8ACF-0AB2-3D7A7D24E3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2329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901"/>
    </mc:Choice>
    <mc:Fallback xmlns="">
      <p:transition spd="slow" advTm="103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06B4BB9-E491-4229-1E4E-7047AE80A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78777"/>
          </a:xfrm>
        </p:spPr>
        <p:txBody>
          <a:bodyPr/>
          <a:lstStyle/>
          <a:p>
            <a:r>
              <a:rPr lang="en-US"/>
              <a:t>Basic Objectives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00F48D-4C01-1237-7FDA-73BD3C3CD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764632"/>
            <a:ext cx="9404723" cy="4010526"/>
          </a:xfrm>
        </p:spPr>
        <p:txBody>
          <a:bodyPr/>
          <a:lstStyle/>
          <a:p>
            <a:r>
              <a:rPr lang="en-US"/>
              <a:t>Basic Objectives:</a:t>
            </a:r>
          </a:p>
          <a:p>
            <a:pPr lvl="1"/>
            <a:r>
              <a:rPr lang="en-US"/>
              <a:t>Use ultrasonic sensor to accurately assess how much liquid an individual drinks.</a:t>
            </a:r>
          </a:p>
          <a:p>
            <a:pPr lvl="1"/>
            <a:r>
              <a:rPr lang="en-US"/>
              <a:t>Incorporate a touch sensor to have an integrated sleep mode to improve battery life.</a:t>
            </a:r>
          </a:p>
          <a:p>
            <a:pPr lvl="1"/>
            <a:r>
              <a:rPr lang="en-US"/>
              <a:t>MCU relay info reliably to mobile app via Bluetooth.</a:t>
            </a:r>
          </a:p>
          <a:p>
            <a:pPr lvl="1"/>
            <a:r>
              <a:rPr lang="en-US"/>
              <a:t>Measure the concentration of Glucose in consumer beverages using spectroscopy.(measure absorption)</a:t>
            </a:r>
          </a:p>
          <a:p>
            <a:pPr lvl="1"/>
            <a:r>
              <a:rPr lang="en-US"/>
              <a:t>LED alert system to inform users on hydration and nutrition progress.</a:t>
            </a:r>
          </a:p>
          <a:p>
            <a:pPr marL="457200" lvl="1" indent="0">
              <a:buNone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A58A9-C8F0-3BDE-2329-703519E71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4</a:t>
            </a:fld>
            <a:endParaRPr lang="en-US"/>
          </a:p>
        </p:txBody>
      </p:sp>
      <p:pic>
        <p:nvPicPr>
          <p:cNvPr id="2" name="Picture 1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5172226D-EF8E-51A3-BBEA-C011D1E4B0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t="5806" r="28337" b="44658"/>
          <a:stretch/>
        </p:blipFill>
        <p:spPr>
          <a:xfrm>
            <a:off x="10050834" y="0"/>
            <a:ext cx="1655094" cy="2340713"/>
          </a:xfrm>
          <a:prstGeom prst="rect">
            <a:avLst/>
          </a:prstGeom>
        </p:spPr>
      </p:pic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FAE91A32-0911-CCDB-0730-4CD1B4C936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5908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28"/>
    </mc:Choice>
    <mc:Fallback xmlns="">
      <p:transition spd="slow" advTm="294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CEA17-908F-C879-A759-ADD52479F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CB287-C8D2-9D7E-8626-33B9B00F7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40</a:t>
            </a:fld>
            <a:endParaRPr lang="en-US"/>
          </a:p>
        </p:txBody>
      </p:sp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3C18172A-ED40-E9C9-EA60-9A1C9C307B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4959560"/>
              </p:ext>
            </p:extLst>
          </p:nvPr>
        </p:nvGraphicFramePr>
        <p:xfrm>
          <a:off x="2396727" y="1425811"/>
          <a:ext cx="6359709" cy="502025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589927">
                  <a:extLst>
                    <a:ext uri="{9D8B030D-6E8A-4147-A177-3AD203B41FA5}">
                      <a16:colId xmlns:a16="http://schemas.microsoft.com/office/drawing/2014/main" val="725906978"/>
                    </a:ext>
                  </a:extLst>
                </a:gridCol>
                <a:gridCol w="1589927">
                  <a:extLst>
                    <a:ext uri="{9D8B030D-6E8A-4147-A177-3AD203B41FA5}">
                      <a16:colId xmlns:a16="http://schemas.microsoft.com/office/drawing/2014/main" val="961660391"/>
                    </a:ext>
                  </a:extLst>
                </a:gridCol>
                <a:gridCol w="1326154">
                  <a:extLst>
                    <a:ext uri="{9D8B030D-6E8A-4147-A177-3AD203B41FA5}">
                      <a16:colId xmlns:a16="http://schemas.microsoft.com/office/drawing/2014/main" val="3772497123"/>
                    </a:ext>
                  </a:extLst>
                </a:gridCol>
                <a:gridCol w="1853701">
                  <a:extLst>
                    <a:ext uri="{9D8B030D-6E8A-4147-A177-3AD203B41FA5}">
                      <a16:colId xmlns:a16="http://schemas.microsoft.com/office/drawing/2014/main" val="3747057573"/>
                    </a:ext>
                  </a:extLst>
                </a:gridCol>
              </a:tblGrid>
              <a:tr h="3276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Component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Subsystem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Quantity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Cost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344502909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Electrical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2270490971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ESP32 Dev Kit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ALL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$15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1262095901"/>
                  </a:ext>
                </a:extLst>
              </a:tr>
              <a:tr h="2885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Battery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PSU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$24.80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2257903359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Ultrasonic Sensor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Water Level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$30.86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1010842004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LED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Notification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$1.80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2520142734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PCB Components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546341592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PCB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ALL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$160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1590362206"/>
                  </a:ext>
                </a:extLst>
              </a:tr>
              <a:tr h="4690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3.3V Voltage Regulator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PSU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$15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633662402"/>
                  </a:ext>
                </a:extLst>
              </a:tr>
              <a:tr h="4690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CP2102 UART-USB Bridge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MCU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$3.53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1165373415"/>
                  </a:ext>
                </a:extLst>
              </a:tr>
              <a:tr h="4690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ESP32-WROOM-32 Chip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MCU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$4.23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3694611399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USB Micro Female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MCU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$0.34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303486518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JST 2.0 4 pin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Water Level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$0.45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4146806839"/>
                  </a:ext>
                </a:extLst>
              </a:tr>
              <a:tr h="4690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MISC (Capacitors and resistors)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PCB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$8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1314191944"/>
                  </a:ext>
                </a:extLst>
              </a:tr>
            </a:tbl>
          </a:graphicData>
        </a:graphic>
      </p:graphicFrame>
      <p:pic>
        <p:nvPicPr>
          <p:cNvPr id="3" name="Picture 2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C4940B6D-5A52-1B97-EFA8-D9C5D465CC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911" y="0"/>
            <a:ext cx="2098245" cy="2330686"/>
          </a:xfrm>
          <a:prstGeom prst="rect">
            <a:avLst/>
          </a:prstGeom>
        </p:spPr>
      </p:pic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C8A1C133-B717-8C11-FC8E-70FDCFE369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4428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94"/>
    </mc:Choice>
    <mc:Fallback xmlns="">
      <p:transition spd="slow" advTm="188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DC085-A760-5F8E-59A5-D0137AA0A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696489-FA3F-82C0-A410-334A5D8EF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41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6A1FE46-1B99-4800-63D3-D028C72B20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445080"/>
              </p:ext>
            </p:extLst>
          </p:nvPr>
        </p:nvGraphicFramePr>
        <p:xfrm>
          <a:off x="2285490" y="1627635"/>
          <a:ext cx="6582184" cy="388626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832743">
                  <a:extLst>
                    <a:ext uri="{9D8B030D-6E8A-4147-A177-3AD203B41FA5}">
                      <a16:colId xmlns:a16="http://schemas.microsoft.com/office/drawing/2014/main" val="2138167142"/>
                    </a:ext>
                  </a:extLst>
                </a:gridCol>
                <a:gridCol w="1949827">
                  <a:extLst>
                    <a:ext uri="{9D8B030D-6E8A-4147-A177-3AD203B41FA5}">
                      <a16:colId xmlns:a16="http://schemas.microsoft.com/office/drawing/2014/main" val="678564146"/>
                    </a:ext>
                  </a:extLst>
                </a:gridCol>
                <a:gridCol w="1154068">
                  <a:extLst>
                    <a:ext uri="{9D8B030D-6E8A-4147-A177-3AD203B41FA5}">
                      <a16:colId xmlns:a16="http://schemas.microsoft.com/office/drawing/2014/main" val="2374948421"/>
                    </a:ext>
                  </a:extLst>
                </a:gridCol>
                <a:gridCol w="1645546">
                  <a:extLst>
                    <a:ext uri="{9D8B030D-6E8A-4147-A177-3AD203B41FA5}">
                      <a16:colId xmlns:a16="http://schemas.microsoft.com/office/drawing/2014/main" val="37498403"/>
                    </a:ext>
                  </a:extLst>
                </a:gridCol>
              </a:tblGrid>
              <a:tr h="3091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Hardware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291990701"/>
                  </a:ext>
                </a:extLst>
              </a:tr>
              <a:tr h="4567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Battery Holder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PSU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$18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84788263"/>
                  </a:ext>
                </a:extLst>
              </a:tr>
              <a:tr h="3091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Bottle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ALL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$20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867224700"/>
                  </a:ext>
                </a:extLst>
              </a:tr>
              <a:tr h="3091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Heatsinks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PSU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$12.77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248993383"/>
                  </a:ext>
                </a:extLst>
              </a:tr>
              <a:tr h="5127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Spectrometer Components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258908898"/>
                  </a:ext>
                </a:extLst>
              </a:tr>
              <a:tr h="4478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LED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Spectrometer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 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$8.97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585690195"/>
                  </a:ext>
                </a:extLst>
              </a:tr>
              <a:tr h="545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Collimating/ focusing Lenses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Spectrometer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$30 each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954538820"/>
                  </a:ext>
                </a:extLst>
              </a:tr>
              <a:tr h="4567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Photodetector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Spectrometer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$6.59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13616629"/>
                  </a:ext>
                </a:extLst>
              </a:tr>
              <a:tr h="4921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Sample vial (cuvette)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Spectrometer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$9.51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678195379"/>
                  </a:ext>
                </a:extLst>
              </a:tr>
            </a:tbl>
          </a:graphicData>
        </a:graphic>
      </p:graphicFrame>
      <p:pic>
        <p:nvPicPr>
          <p:cNvPr id="3" name="Picture 2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45697682-3D7D-B26C-FE4D-722B2BD85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911" y="0"/>
            <a:ext cx="2098245" cy="2330686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A334CA53-942C-0D5A-600D-9741535E48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713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85"/>
    </mc:Choice>
    <mc:Fallback xmlns="">
      <p:transition spd="slow" advTm="19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6058A-93EA-19AA-1861-982A46696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Work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B0CFA4-6DD4-C9B9-C9D9-897F31FE6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42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C9F32E9-6355-D992-349B-FFADA19856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8617"/>
              </p:ext>
            </p:extLst>
          </p:nvPr>
        </p:nvGraphicFramePr>
        <p:xfrm>
          <a:off x="646111" y="1155797"/>
          <a:ext cx="7118268" cy="2524832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3559134">
                  <a:extLst>
                    <a:ext uri="{9D8B030D-6E8A-4147-A177-3AD203B41FA5}">
                      <a16:colId xmlns:a16="http://schemas.microsoft.com/office/drawing/2014/main" val="1714320682"/>
                    </a:ext>
                  </a:extLst>
                </a:gridCol>
                <a:gridCol w="3559134">
                  <a:extLst>
                    <a:ext uri="{9D8B030D-6E8A-4147-A177-3AD203B41FA5}">
                      <a16:colId xmlns:a16="http://schemas.microsoft.com/office/drawing/2014/main" val="880863680"/>
                    </a:ext>
                  </a:extLst>
                </a:gridCol>
              </a:tblGrid>
              <a:tr h="223276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Electrical Engineer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Main Responsibilities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1499177"/>
                  </a:ext>
                </a:extLst>
              </a:tr>
              <a:tr h="1265236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Dominic Falvo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MCU Selection and Programming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Touch Sensor Selection and Design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Secondary PCB Designer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 Project Lead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2563018"/>
                  </a:ext>
                </a:extLst>
              </a:tr>
              <a:tr h="917917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Gonzalo Gomez-Silva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PSU Selection and Design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Primary PCB designer</a:t>
                      </a:r>
                    </a:p>
                    <a:p>
                      <a:pPr marL="0" marR="0" lvl="0" algn="ctr"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Secondary MCU Programmer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Notification LED Design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4975695"/>
                  </a:ext>
                </a:extLst>
              </a:tr>
            </a:tbl>
          </a:graphicData>
        </a:graphic>
      </p:graphicFrame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F711A0A2-7B86-0F5F-DE69-AF1DE78FC2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0762086"/>
              </p:ext>
            </p:extLst>
          </p:nvPr>
        </p:nvGraphicFramePr>
        <p:xfrm>
          <a:off x="646111" y="3722249"/>
          <a:ext cx="7118268" cy="1699982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3559134">
                  <a:extLst>
                    <a:ext uri="{9D8B030D-6E8A-4147-A177-3AD203B41FA5}">
                      <a16:colId xmlns:a16="http://schemas.microsoft.com/office/drawing/2014/main" val="683467967"/>
                    </a:ext>
                  </a:extLst>
                </a:gridCol>
                <a:gridCol w="3559134">
                  <a:extLst>
                    <a:ext uri="{9D8B030D-6E8A-4147-A177-3AD203B41FA5}">
                      <a16:colId xmlns:a16="http://schemas.microsoft.com/office/drawing/2014/main" val="446096492"/>
                    </a:ext>
                  </a:extLst>
                </a:gridCol>
              </a:tblGrid>
              <a:tr h="254997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Computer Science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Main Responsibilities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0437347"/>
                  </a:ext>
                </a:extLst>
              </a:tr>
              <a:tr h="1444985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 err="1">
                          <a:effectLst/>
                        </a:rPr>
                        <a:t>Rhami</a:t>
                      </a:r>
                      <a:r>
                        <a:rPr lang="en-US" sz="1200" kern="100">
                          <a:effectLst/>
                        </a:rPr>
                        <a:t> Thrower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Front-End Software Design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Back-End Software Design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Server setup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Database setup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354806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3706680-2F51-28D8-970B-218B8C640B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510939"/>
              </p:ext>
            </p:extLst>
          </p:nvPr>
        </p:nvGraphicFramePr>
        <p:xfrm>
          <a:off x="646111" y="5422232"/>
          <a:ext cx="7118268" cy="1299410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3559134">
                  <a:extLst>
                    <a:ext uri="{9D8B030D-6E8A-4147-A177-3AD203B41FA5}">
                      <a16:colId xmlns:a16="http://schemas.microsoft.com/office/drawing/2014/main" val="2026499396"/>
                    </a:ext>
                  </a:extLst>
                </a:gridCol>
                <a:gridCol w="3559134">
                  <a:extLst>
                    <a:ext uri="{9D8B030D-6E8A-4147-A177-3AD203B41FA5}">
                      <a16:colId xmlns:a16="http://schemas.microsoft.com/office/drawing/2014/main" val="3885902205"/>
                    </a:ext>
                  </a:extLst>
                </a:gridCol>
              </a:tblGrid>
              <a:tr h="212631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Optics Engineer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Main Responsibilities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1656508"/>
                  </a:ext>
                </a:extLst>
              </a:tr>
              <a:tr h="1086779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Farris Thrower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Spectrometer Component Selection and Design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Co-Project Lead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8822228"/>
                  </a:ext>
                </a:extLst>
              </a:tr>
            </a:tbl>
          </a:graphicData>
        </a:graphic>
      </p:graphicFrame>
      <p:pic>
        <p:nvPicPr>
          <p:cNvPr id="8" name="Picture 7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A56F0E4C-58F7-21F2-C0CA-14859550A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t="5806" r="28337" b="44658"/>
          <a:stretch/>
        </p:blipFill>
        <p:spPr>
          <a:xfrm>
            <a:off x="10050834" y="0"/>
            <a:ext cx="1655094" cy="2340713"/>
          </a:xfrm>
          <a:prstGeom prst="rect">
            <a:avLst/>
          </a:prstGeom>
        </p:spPr>
      </p:pic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C7CC7606-24BD-6613-83FD-0707BC1EC6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578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31"/>
    </mc:Choice>
    <mc:Fallback xmlns="">
      <p:transition spd="slow" advTm="220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938D09-4400-4376-53A1-E3CBFE25E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10861"/>
          </a:xfrm>
        </p:spPr>
        <p:txBody>
          <a:bodyPr/>
          <a:lstStyle/>
          <a:p>
            <a:r>
              <a:rPr lang="en-US"/>
              <a:t>Advanced and Stretch Objectives: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E0A951-8302-0660-4674-3FF0ACC80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219200"/>
            <a:ext cx="9942657" cy="5470358"/>
          </a:xfrm>
        </p:spPr>
        <p:txBody>
          <a:bodyPr>
            <a:normAutofit/>
          </a:bodyPr>
          <a:lstStyle/>
          <a:p>
            <a:r>
              <a:rPr lang="en-US"/>
              <a:t>Advanced Objectives:</a:t>
            </a:r>
          </a:p>
          <a:p>
            <a:pPr lvl="1"/>
            <a:r>
              <a:rPr lang="en-US"/>
              <a:t>Increase the accuracy of reducing sugar concentrations to be 90% or greater.</a:t>
            </a:r>
          </a:p>
          <a:p>
            <a:pPr lvl="1"/>
            <a:r>
              <a:rPr lang="en-US"/>
              <a:t>Reduce the size of the spectrometer to fit on slimmer bottles.</a:t>
            </a:r>
          </a:p>
          <a:p>
            <a:pPr lvl="1"/>
            <a:r>
              <a:rPr lang="en-US"/>
              <a:t>Research/ incorporate different sensing methods for better energy efficiency.</a:t>
            </a:r>
          </a:p>
          <a:p>
            <a:pPr lvl="1"/>
            <a:r>
              <a:rPr lang="en-US"/>
              <a:t>Add second form of alert system like vibration technology or push notifications.</a:t>
            </a:r>
          </a:p>
          <a:p>
            <a:pPr marL="457200" lvl="1" indent="0">
              <a:buNone/>
            </a:pPr>
            <a:endParaRPr lang="en-US"/>
          </a:p>
          <a:p>
            <a:r>
              <a:rPr lang="en-US"/>
              <a:t>Stretch Objectives:</a:t>
            </a:r>
          </a:p>
          <a:p>
            <a:pPr lvl="1"/>
            <a:r>
              <a:rPr lang="en-US"/>
              <a:t>Incorporate new methods to measuring sugar concentration to include non reducing sugars.</a:t>
            </a:r>
          </a:p>
          <a:p>
            <a:pPr lvl="1"/>
            <a:r>
              <a:rPr lang="en-US"/>
              <a:t>Add a bottle tracking system.</a:t>
            </a:r>
          </a:p>
          <a:p>
            <a:pPr lvl="1"/>
            <a:r>
              <a:rPr lang="en-US"/>
              <a:t>Research and add methods to extend battery life.</a:t>
            </a:r>
          </a:p>
          <a:p>
            <a:pPr marL="0" indent="0">
              <a:buNone/>
            </a:pPr>
            <a:r>
              <a:rPr lang="en-US"/>
              <a:t>	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1E778-C1CE-DDDC-24E7-EFA66A44A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5</a:t>
            </a:fld>
            <a:endParaRPr lang="en-US"/>
          </a:p>
        </p:txBody>
      </p:sp>
      <p:pic>
        <p:nvPicPr>
          <p:cNvPr id="2" name="Picture 1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54058346-2C2F-F082-3ECE-D79B2BF971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t="5806" r="28337" b="44658"/>
          <a:stretch/>
        </p:blipFill>
        <p:spPr>
          <a:xfrm>
            <a:off x="10363192" y="0"/>
            <a:ext cx="1655094" cy="2340713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357D094F-D7F0-13B2-4175-7746B7DDF5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4154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222"/>
    </mc:Choice>
    <mc:Fallback xmlns="">
      <p:transition spd="slow" advTm="372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A84265EC-F896-1DEB-84B9-2C5680BAD6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200" y="-14287"/>
            <a:ext cx="2098245" cy="233068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27B7D86-6F6C-CDEC-D0BB-6BACF97CA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/>
              <a:t>Engineering Specifications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631EBA72-D637-6910-988F-F2248CEABF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1998931"/>
              </p:ext>
            </p:extLst>
          </p:nvPr>
        </p:nvGraphicFramePr>
        <p:xfrm>
          <a:off x="997096" y="2109473"/>
          <a:ext cx="9660568" cy="414528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360780">
                  <a:extLst>
                    <a:ext uri="{9D8B030D-6E8A-4147-A177-3AD203B41FA5}">
                      <a16:colId xmlns:a16="http://schemas.microsoft.com/office/drawing/2014/main" val="3044974044"/>
                    </a:ext>
                  </a:extLst>
                </a:gridCol>
                <a:gridCol w="1759746">
                  <a:extLst>
                    <a:ext uri="{9D8B030D-6E8A-4147-A177-3AD203B41FA5}">
                      <a16:colId xmlns:a16="http://schemas.microsoft.com/office/drawing/2014/main" val="1263676296"/>
                    </a:ext>
                  </a:extLst>
                </a:gridCol>
                <a:gridCol w="1540042">
                  <a:extLst>
                    <a:ext uri="{9D8B030D-6E8A-4147-A177-3AD203B41FA5}">
                      <a16:colId xmlns:a16="http://schemas.microsoft.com/office/drawing/2014/main" val="2303184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Product 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Requirement Specification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968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Battery Life needs to be reliable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</a:rPr>
                        <a:t>≥ 3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2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Bottle weight should be easily handled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</a:rPr>
                        <a:t>≤ 2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Pounds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1045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Bluetooth to app response time should be smooth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</a:rPr>
                        <a:t>≤ 50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milliseconds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210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Elapsed time for information update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</a:rPr>
                        <a:t>&lt;5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seconds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683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Power efficiency of all components for better battery 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</a:rPr>
                        <a:t>≥ 40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percent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270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Accurate spectral analysis of reducing sugar concentrations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≧ 80</a:t>
                      </a:r>
                      <a:endParaRPr lang="en-US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percent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07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Accurate ultrasonic sensor reading for beverage 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≧  80</a:t>
                      </a:r>
                      <a:endParaRPr lang="en-US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percent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0019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High signal to noise ratio for adequate optical signal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SNR ≧ 40 </a:t>
                      </a:r>
                      <a:endParaRPr lang="en-US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dB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43852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3F4A2C1-1995-4A73-E971-3315E87B63CE}"/>
              </a:ext>
            </a:extLst>
          </p:cNvPr>
          <p:cNvSpPr txBox="1"/>
          <p:nvPr/>
        </p:nvSpPr>
        <p:spPr>
          <a:xfrm>
            <a:off x="3308902" y="1740141"/>
            <a:ext cx="5036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Table 1- System performance specifications</a:t>
            </a:r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5ECA3432-181E-5606-B75D-7BCEA81F67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6365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79"/>
    </mc:Choice>
    <mc:Fallback xmlns="">
      <p:transition spd="slow" advTm="168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9C473-9396-CDEE-1A7E-AD66486A4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736" y="306668"/>
            <a:ext cx="2541589" cy="1534832"/>
          </a:xfrm>
        </p:spPr>
        <p:txBody>
          <a:bodyPr/>
          <a:lstStyle/>
          <a:p>
            <a:r>
              <a:rPr lang="en-US"/>
              <a:t>House of Quality</a:t>
            </a:r>
          </a:p>
        </p:txBody>
      </p:sp>
      <p:pic>
        <p:nvPicPr>
          <p:cNvPr id="4" name="Content Placeholder 3" descr="A diagram of a diagram&#10;&#10;Description automatically generated with medium confidence">
            <a:extLst>
              <a:ext uri="{FF2B5EF4-FFF2-40B4-BE49-F238E27FC236}">
                <a16:creationId xmlns:a16="http://schemas.microsoft.com/office/drawing/2014/main" id="{3AAF687B-C920-71F2-0AB8-39E673FC03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362" y="177179"/>
            <a:ext cx="4218491" cy="61805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B7FEC4-1D38-546B-514D-DE78BDEF2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C81BA-2EC6-F089-29BE-92BADDDDE92B}"/>
              </a:ext>
            </a:extLst>
          </p:cNvPr>
          <p:cNvSpPr txBox="1"/>
          <p:nvPr/>
        </p:nvSpPr>
        <p:spPr>
          <a:xfrm>
            <a:off x="5251057" y="6434600"/>
            <a:ext cx="16898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/>
              <a:t>Fig. 1 – House of Quality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CC4430-172E-0E89-9091-0A1D2FDD7BF7}"/>
              </a:ext>
            </a:extLst>
          </p:cNvPr>
          <p:cNvSpPr txBox="1"/>
          <p:nvPr/>
        </p:nvSpPr>
        <p:spPr>
          <a:xfrm>
            <a:off x="125038" y="1841500"/>
            <a:ext cx="376898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The house of quality is</a:t>
            </a:r>
          </a:p>
          <a:p>
            <a:r>
              <a:rPr lang="en-US"/>
              <a:t>used to show the relation</a:t>
            </a:r>
          </a:p>
          <a:p>
            <a:r>
              <a:rPr lang="en-US"/>
              <a:t>between customer and </a:t>
            </a:r>
          </a:p>
          <a:p>
            <a:r>
              <a:rPr lang="en-US"/>
              <a:t>Engineering requirements.</a:t>
            </a:r>
          </a:p>
          <a:p>
            <a:endParaRPr lang="en-US"/>
          </a:p>
          <a:p>
            <a:r>
              <a:rPr lang="en-US"/>
              <a:t>The </a:t>
            </a:r>
            <a:r>
              <a:rPr lang="en-US" err="1"/>
              <a:t>HoQ</a:t>
            </a:r>
            <a:r>
              <a:rPr lang="en-US"/>
              <a:t> also illustrates the </a:t>
            </a:r>
          </a:p>
          <a:p>
            <a:r>
              <a:rPr lang="en-US"/>
              <a:t>dynamic between each </a:t>
            </a:r>
          </a:p>
          <a:p>
            <a:r>
              <a:rPr lang="en-US"/>
              <a:t>component and how it affects</a:t>
            </a:r>
          </a:p>
          <a:p>
            <a:r>
              <a:rPr lang="en-US"/>
              <a:t>different attributes of the system</a:t>
            </a:r>
          </a:p>
        </p:txBody>
      </p:sp>
      <p:pic>
        <p:nvPicPr>
          <p:cNvPr id="3" name="Picture 2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ED1A0A29-55FC-F575-D6EA-A815700759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516" y="0"/>
            <a:ext cx="2098245" cy="2330686"/>
          </a:xfrm>
          <a:prstGeom prst="rect">
            <a:avLst/>
          </a:prstGeom>
        </p:spPr>
      </p:pic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45FBA079-28D7-A0A4-2DCC-10AA8974A1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4978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42"/>
    </mc:Choice>
    <mc:Fallback xmlns="">
      <p:transition spd="slow" advTm="20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E649C-C3BA-23E6-70E9-95BBAF81D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4097339" cy="849032"/>
          </a:xfrm>
        </p:spPr>
        <p:txBody>
          <a:bodyPr/>
          <a:lstStyle/>
          <a:p>
            <a:r>
              <a:rPr lang="en-US"/>
              <a:t>Overall Design</a:t>
            </a:r>
          </a:p>
        </p:txBody>
      </p:sp>
      <p:pic>
        <p:nvPicPr>
          <p:cNvPr id="4" name="Content Placeholder 3" descr="A black and white drawing of a cylindrical object&#10;&#10;AI-generated content may be incorrect.">
            <a:extLst>
              <a:ext uri="{FF2B5EF4-FFF2-40B4-BE49-F238E27FC236}">
                <a16:creationId xmlns:a16="http://schemas.microsoft.com/office/drawing/2014/main" id="{30F7736B-6B24-79D4-6ED3-165B7B2D90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22" y="1476217"/>
            <a:ext cx="2236507" cy="41957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31EA86-876D-AF6F-681E-890906DB34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97048" y="4243107"/>
            <a:ext cx="1160780" cy="3163570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77BD39-B02C-F18F-F795-AC03D53E19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652" y="3369997"/>
            <a:ext cx="2999105" cy="1645920"/>
          </a:xfrm>
          <a:prstGeom prst="rect">
            <a:avLst/>
          </a:prstGeom>
          <a:noFill/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9449F1D-BE87-1257-5EDF-DF7FC226F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8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24FFB3-F84B-B9F3-E5F1-4115D99385BE}"/>
              </a:ext>
            </a:extLst>
          </p:cNvPr>
          <p:cNvSpPr txBox="1"/>
          <p:nvPr/>
        </p:nvSpPr>
        <p:spPr>
          <a:xfrm>
            <a:off x="1232671" y="5671979"/>
            <a:ext cx="18614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/>
              <a:t>Fig. 2 – Image of full Design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2BBE12-E42F-8DE0-2D97-089FE8B36836}"/>
              </a:ext>
            </a:extLst>
          </p:cNvPr>
          <p:cNvSpPr txBox="1"/>
          <p:nvPr/>
        </p:nvSpPr>
        <p:spPr>
          <a:xfrm>
            <a:off x="4211895" y="3123776"/>
            <a:ext cx="21980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/>
              <a:t>Fig. 3– Image of sensor lid mount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40CC63-ADFC-DB03-E511-4D38764CA0F8}"/>
              </a:ext>
            </a:extLst>
          </p:cNvPr>
          <p:cNvSpPr txBox="1"/>
          <p:nvPr/>
        </p:nvSpPr>
        <p:spPr>
          <a:xfrm>
            <a:off x="4187048" y="4963438"/>
            <a:ext cx="23807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/>
              <a:t>Fig. 4 – Image of electronic housing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B3AA6F-049A-AD91-6B0E-004F13BBB36F}"/>
              </a:ext>
            </a:extLst>
          </p:cNvPr>
          <p:cNvSpPr txBox="1"/>
          <p:nvPr/>
        </p:nvSpPr>
        <p:spPr>
          <a:xfrm>
            <a:off x="4099684" y="6387646"/>
            <a:ext cx="25555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/>
              <a:t>Fig. 5– Image of spectrometer housing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0E6B7F-C1AF-6E94-B541-FA9F2BBBC7E9}"/>
              </a:ext>
            </a:extLst>
          </p:cNvPr>
          <p:cNvSpPr txBox="1"/>
          <p:nvPr/>
        </p:nvSpPr>
        <p:spPr>
          <a:xfrm>
            <a:off x="7350619" y="2774193"/>
            <a:ext cx="42688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Figure 2 shows our design of </a:t>
            </a:r>
          </a:p>
          <a:p>
            <a:r>
              <a:rPr lang="en-US"/>
              <a:t>    the entire bottle.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Figure 3 shows the water level </a:t>
            </a:r>
          </a:p>
          <a:p>
            <a:r>
              <a:rPr lang="en-US"/>
              <a:t>     sensor mount .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Figure 4 shows the electronics housing that will be at the base of the bottle.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Figure 5 shows the spectrometer sub system housing.</a:t>
            </a:r>
          </a:p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7FB18FC-BC14-7812-153A-5CBA108D7B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1354" y="1464904"/>
            <a:ext cx="1947699" cy="1624029"/>
          </a:xfrm>
          <a:prstGeom prst="rect">
            <a:avLst/>
          </a:prstGeom>
        </p:spPr>
      </p:pic>
      <p:pic>
        <p:nvPicPr>
          <p:cNvPr id="3" name="Picture 2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FA4B4B08-1F1F-AC70-6C86-A0604B4C60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037" y="0"/>
            <a:ext cx="2098245" cy="2330686"/>
          </a:xfrm>
          <a:prstGeom prst="rect">
            <a:avLst/>
          </a:prstGeom>
        </p:spPr>
      </p:pic>
      <p:pic>
        <p:nvPicPr>
          <p:cNvPr id="28" name="Audio 27">
            <a:hlinkClick r:id="" action="ppaction://media"/>
            <a:extLst>
              <a:ext uri="{FF2B5EF4-FFF2-40B4-BE49-F238E27FC236}">
                <a16:creationId xmlns:a16="http://schemas.microsoft.com/office/drawing/2014/main" id="{D98DE6B7-3476-3FAC-9ED2-560608080A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5139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63"/>
    </mc:Choice>
    <mc:Fallback xmlns="">
      <p:transition spd="slow" advTm="53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57B325C-3E35-45CF-9D07-3BCB281F3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85137F-3BD4-C711-0F20-C7222A279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0259" y="1552846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Hardware Block Diagram</a:t>
            </a:r>
          </a:p>
        </p:txBody>
      </p:sp>
      <p:sp>
        <p:nvSpPr>
          <p:cNvPr id="23" name="Freeform 36">
            <a:extLst>
              <a:ext uri="{FF2B5EF4-FFF2-40B4-BE49-F238E27FC236}">
                <a16:creationId xmlns:a16="http://schemas.microsoft.com/office/drawing/2014/main" id="{C24BEC42-AFF3-40D1-93A2-A27A42E1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08F427C-1EC9-4280-9367-F2B3AA063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809954" cy="68580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98810A7-E114-447A-A7D6-69B27CFB5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Content Placeholder 3" descr="A diagram of a computer system&#10;&#10;AI-generated content may be incorrect.">
            <a:extLst>
              <a:ext uri="{FF2B5EF4-FFF2-40B4-BE49-F238E27FC236}">
                <a16:creationId xmlns:a16="http://schemas.microsoft.com/office/drawing/2014/main" id="{1FD4F4F2-B8B8-B040-B4ED-506DCDF92F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854" y="983210"/>
            <a:ext cx="6270662" cy="4891115"/>
          </a:xfrm>
          <a:prstGeom prst="rect">
            <a:avLst/>
          </a:prstGeom>
          <a:noFill/>
          <a:effectLst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8F1EDB-6C7D-41E8-928D-4E2546018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77D9-EFB2-4FAB-BA12-A050F7C405C3}" type="slidenum">
              <a:rPr lang="en-US" smtClean="0"/>
              <a:t>9</a:t>
            </a:fld>
            <a:endParaRPr lang="en-US"/>
          </a:p>
        </p:txBody>
      </p:sp>
      <p:pic>
        <p:nvPicPr>
          <p:cNvPr id="3" name="Picture 2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CAED961C-AFC4-9D16-0796-97D414BC2D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905" y="-23936"/>
            <a:ext cx="2098245" cy="2330686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376602F3-3468-FBAB-14E9-95EA236F34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40980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994"/>
    </mc:Choice>
    <mc:Fallback xmlns="">
      <p:transition spd="slow" advTm="109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E94737E081094F9E27C51C3BD5E8F2" ma:contentTypeVersion="6" ma:contentTypeDescription="Create a new document." ma:contentTypeScope="" ma:versionID="6809c62f6a6583948e17fa631180e5a2">
  <xsd:schema xmlns:xsd="http://www.w3.org/2001/XMLSchema" xmlns:xs="http://www.w3.org/2001/XMLSchema" xmlns:p="http://schemas.microsoft.com/office/2006/metadata/properties" xmlns:ns3="ddf69893-ab44-4980-9a9c-29152630df58" targetNamespace="http://schemas.microsoft.com/office/2006/metadata/properties" ma:root="true" ma:fieldsID="ea222c9aabe6749ffcd5cd18ef56fadd" ns3:_="">
    <xsd:import namespace="ddf69893-ab44-4980-9a9c-29152630df5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f69893-ab44-4980-9a9c-29152630df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df69893-ab44-4980-9a9c-29152630df5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2D5B51-1CF3-4309-BBAC-0B60520C2449}">
  <ds:schemaRefs>
    <ds:schemaRef ds:uri="ddf69893-ab44-4980-9a9c-29152630df5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EB61849-D89E-43AA-9620-352275E41D46}">
  <ds:schemaRefs>
    <ds:schemaRef ds:uri="http://schemas.microsoft.com/office/2006/documentManagement/types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ddf69893-ab44-4980-9a9c-29152630df58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0C39A4C8-557F-4237-8268-33CCD5EC48B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2688</Words>
  <Application>Microsoft Office PowerPoint</Application>
  <PresentationFormat>Widescreen</PresentationFormat>
  <Paragraphs>939</Paragraphs>
  <Slides>42</Slides>
  <Notes>2</Notes>
  <HiddenSlides>0</HiddenSlides>
  <MMClips>42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Aptos</vt:lpstr>
      <vt:lpstr>Arial</vt:lpstr>
      <vt:lpstr>Calibri</vt:lpstr>
      <vt:lpstr>Century Gothic</vt:lpstr>
      <vt:lpstr>Courier New</vt:lpstr>
      <vt:lpstr>Wingdings</vt:lpstr>
      <vt:lpstr>Wingdings 3</vt:lpstr>
      <vt:lpstr>Ion</vt:lpstr>
      <vt:lpstr>Ion</vt:lpstr>
      <vt:lpstr>S.W.A.N-U.S.A Smart Water Bottle with Nutritional Measurements using Spectroscopy</vt:lpstr>
      <vt:lpstr>Motivation/Background</vt:lpstr>
      <vt:lpstr>Goals</vt:lpstr>
      <vt:lpstr>Basic Objectives</vt:lpstr>
      <vt:lpstr>Advanced and Stretch Objectives:</vt:lpstr>
      <vt:lpstr>Engineering Specifications</vt:lpstr>
      <vt:lpstr>House of Quality</vt:lpstr>
      <vt:lpstr>Overall Design</vt:lpstr>
      <vt:lpstr>Hardware Block Diagram</vt:lpstr>
      <vt:lpstr>Electrical Hardware Comparison &amp; Selection</vt:lpstr>
      <vt:lpstr>Microcontroller Comparisons</vt:lpstr>
      <vt:lpstr>Touch Sensor Comparison </vt:lpstr>
      <vt:lpstr>Ultrasonic Sensor</vt:lpstr>
      <vt:lpstr>Optical Hardware Comparison &amp; Selection</vt:lpstr>
      <vt:lpstr>Reducing Sugar Reaction</vt:lpstr>
      <vt:lpstr>Light Source</vt:lpstr>
      <vt:lpstr>Collimating and Focusing Lenses</vt:lpstr>
      <vt:lpstr>Light Sensor</vt:lpstr>
      <vt:lpstr>Battery Selection</vt:lpstr>
      <vt:lpstr>Power System Regulator Comparison &amp; Selection</vt:lpstr>
      <vt:lpstr>Summary of Hardware Selection</vt:lpstr>
      <vt:lpstr>Design Schematic</vt:lpstr>
      <vt:lpstr>PCB Schematic</vt:lpstr>
      <vt:lpstr>Main PCB Layout</vt:lpstr>
      <vt:lpstr>Linear Regulator Layout</vt:lpstr>
      <vt:lpstr>Light Sensor Layout</vt:lpstr>
      <vt:lpstr>Functionality Testing Results</vt:lpstr>
      <vt:lpstr>Final thoughts on Hardware Design</vt:lpstr>
      <vt:lpstr>Software Block Diagram</vt:lpstr>
      <vt:lpstr>Full Stack Development Software Selection</vt:lpstr>
      <vt:lpstr>Front - End</vt:lpstr>
      <vt:lpstr>Back end </vt:lpstr>
      <vt:lpstr>Wireless Communications</vt:lpstr>
      <vt:lpstr>Software Selection Summary</vt:lpstr>
      <vt:lpstr>Use Case Diagram</vt:lpstr>
      <vt:lpstr>UI Design</vt:lpstr>
      <vt:lpstr>Class diagram</vt:lpstr>
      <vt:lpstr>Database Design</vt:lpstr>
      <vt:lpstr>Full Stack Development Results &amp; Final Thoughts</vt:lpstr>
      <vt:lpstr>Budget</vt:lpstr>
      <vt:lpstr>Budget</vt:lpstr>
      <vt:lpstr>Work Distribution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Farris Thrower</dc:creator>
  <cp:lastModifiedBy>Farris Thrower</cp:lastModifiedBy>
  <cp:revision>1</cp:revision>
  <dcterms:created xsi:type="dcterms:W3CDTF">2025-03-30T20:36:31Z</dcterms:created>
  <dcterms:modified xsi:type="dcterms:W3CDTF">2025-04-08T18:04:52Z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0x01010055E94737E081094F9E27C51C3BD5E8F2</vt:lpwstr>
  </property>
</Properties>
</file>